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894" r:id="rId2"/>
    <p:sldId id="898" r:id="rId3"/>
    <p:sldId id="899" r:id="rId4"/>
    <p:sldId id="900" r:id="rId5"/>
    <p:sldId id="901" r:id="rId6"/>
    <p:sldId id="902" r:id="rId7"/>
    <p:sldId id="903" r:id="rId8"/>
    <p:sldId id="904" r:id="rId9"/>
    <p:sldId id="906" r:id="rId10"/>
    <p:sldId id="907" r:id="rId11"/>
    <p:sldId id="90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73"/>
    <p:restoredTop sz="94690"/>
  </p:normalViewPr>
  <p:slideViewPr>
    <p:cSldViewPr snapToGrid="0" snapToObjects="1">
      <p:cViewPr>
        <p:scale>
          <a:sx n="81" d="100"/>
          <a:sy n="81" d="100"/>
        </p:scale>
        <p:origin x="-19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4430E-0B3A-6340-A730-5C6A30829C5D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C6B9D-33C0-AA45-96AC-AA9B66439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49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="" xmlns:a16="http://schemas.microsoft.com/office/drawing/2014/main" id="{ED2612F3-0316-4D47-B8FF-B6834AF0E9D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1305117" cy="6173788"/>
            <a:chOff x="0" y="0"/>
            <a:chExt cx="5341" cy="3889"/>
          </a:xfrm>
        </p:grpSpPr>
        <p:sp>
          <p:nvSpPr>
            <p:cNvPr id="5" name="Freeform 3">
              <a:extLst>
                <a:ext uri="{FF2B5EF4-FFF2-40B4-BE49-F238E27FC236}">
                  <a16:creationId xmlns="" xmlns:a16="http://schemas.microsoft.com/office/drawing/2014/main" id="{39D9A910-38BB-164C-AE26-6B10C87CB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6" name="Freeform 4">
              <a:extLst>
                <a:ext uri="{FF2B5EF4-FFF2-40B4-BE49-F238E27FC236}">
                  <a16:creationId xmlns="" xmlns:a16="http://schemas.microsoft.com/office/drawing/2014/main" id="{83CB7614-1AAA-F144-8A9E-F0CE805E3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7" name="Freeform 5">
              <a:extLst>
                <a:ext uri="{FF2B5EF4-FFF2-40B4-BE49-F238E27FC236}">
                  <a16:creationId xmlns="" xmlns:a16="http://schemas.microsoft.com/office/drawing/2014/main" id="{BE478127-325A-1E4A-90BB-D0F09A1E5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8" name="Freeform 6">
              <a:extLst>
                <a:ext uri="{FF2B5EF4-FFF2-40B4-BE49-F238E27FC236}">
                  <a16:creationId xmlns="" xmlns:a16="http://schemas.microsoft.com/office/drawing/2014/main" id="{A04B4C81-20BB-B44B-B053-2A8B62543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9" name="Line 12">
            <a:extLst>
              <a:ext uri="{FF2B5EF4-FFF2-40B4-BE49-F238E27FC236}">
                <a16:creationId xmlns="" xmlns:a16="http://schemas.microsoft.com/office/drawing/2014/main" id="{35A83922-676E-994E-934E-BD6C63BEC3F8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0"/>
            <a:ext cx="0" cy="853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" name="Line 13">
            <a:extLst>
              <a:ext uri="{FF2B5EF4-FFF2-40B4-BE49-F238E27FC236}">
                <a16:creationId xmlns="" xmlns:a16="http://schemas.microsoft.com/office/drawing/2014/main" id="{2B4F1F25-B28C-4E43-A5BE-AF64F3DD1978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-2743200" y="6858000"/>
            <a:ext cx="2072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1" name="Line 14">
            <a:extLst>
              <a:ext uri="{FF2B5EF4-FFF2-40B4-BE49-F238E27FC236}">
                <a16:creationId xmlns="" xmlns:a16="http://schemas.microsoft.com/office/drawing/2014/main" id="{28C8B27C-DC17-5A44-8C51-99D5A465A6F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2192000" y="685800"/>
            <a:ext cx="0" cy="853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73011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14300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3012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2819400"/>
            <a:ext cx="8534400" cy="1752600"/>
          </a:xfrm>
        </p:spPr>
        <p:txBody>
          <a:bodyPr lIns="92075" tIns="46038" rIns="92075" bIns="46038"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="" xmlns:a16="http://schemas.microsoft.com/office/drawing/2014/main" id="{B956CF40-FF66-1440-A1D5-A2E1D5D6DFB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0">
            <a:extLst>
              <a:ext uri="{FF2B5EF4-FFF2-40B4-BE49-F238E27FC236}">
                <a16:creationId xmlns="" xmlns:a16="http://schemas.microsoft.com/office/drawing/2014/main" id="{83735419-18B9-4947-B4CA-FFE509EA48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</a:p>
        </p:txBody>
      </p:sp>
      <p:sp>
        <p:nvSpPr>
          <p:cNvPr id="14" name="Rectangle 11">
            <a:extLst>
              <a:ext uri="{FF2B5EF4-FFF2-40B4-BE49-F238E27FC236}">
                <a16:creationId xmlns="" xmlns:a16="http://schemas.microsoft.com/office/drawing/2014/main" id="{06C6D42B-A6F5-1541-8E4F-3C6F5C159C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B682A8D-C01D-4A47-846A-965F3F6C95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343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="" xmlns:a16="http://schemas.microsoft.com/office/drawing/2014/main" id="{2A703012-CDF8-2B44-AFFB-87A2073F8D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BAD4692F-E047-324B-AC57-597B6E38F9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6" name="Rectangle 10">
            <a:extLst>
              <a:ext uri="{FF2B5EF4-FFF2-40B4-BE49-F238E27FC236}">
                <a16:creationId xmlns="" xmlns:a16="http://schemas.microsoft.com/office/drawing/2014/main" id="{31EE7364-2B86-AB4B-9E4F-EDFF4816D9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FB417-8C60-0A4E-B7B1-67A894FB54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0667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228600"/>
            <a:ext cx="25908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28600"/>
            <a:ext cx="75692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="" xmlns:a16="http://schemas.microsoft.com/office/drawing/2014/main" id="{6713C130-8B16-5440-9E59-709CA45101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D04688A4-1B60-C44B-9E45-506043B1F0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6" name="Rectangle 10">
            <a:extLst>
              <a:ext uri="{FF2B5EF4-FFF2-40B4-BE49-F238E27FC236}">
                <a16:creationId xmlns="" xmlns:a16="http://schemas.microsoft.com/office/drawing/2014/main" id="{73C812D6-B246-6041-BD17-21C9B5666F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228D64-2395-8D45-8573-0945DDD03B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5351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219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41475"/>
            <a:ext cx="5080000" cy="445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41475"/>
            <a:ext cx="5080000" cy="445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="" xmlns:a16="http://schemas.microsoft.com/office/drawing/2014/main" id="{0A1EF0EC-8424-8141-B4E7-841C8D8835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="" xmlns:a16="http://schemas.microsoft.com/office/drawing/2014/main" id="{B453BD4C-3DD5-D84A-9133-3928241024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7" name="Rectangle 10">
            <a:extLst>
              <a:ext uri="{FF2B5EF4-FFF2-40B4-BE49-F238E27FC236}">
                <a16:creationId xmlns="" xmlns:a16="http://schemas.microsoft.com/office/drawing/2014/main" id="{CC4A99A2-D340-E44C-907B-62F6E1AD8A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A5042-4531-A241-8168-8058F67DE1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8905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219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41476"/>
            <a:ext cx="50800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41476"/>
            <a:ext cx="50800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914400" y="3944938"/>
            <a:ext cx="10363200" cy="2151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84527BE6-E692-A04D-B872-D07470C4C9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="" xmlns:a16="http://schemas.microsoft.com/office/drawing/2014/main" id="{8A05218C-EEFF-4144-B8E9-E21002CAB1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8" name="Rectangle 10">
            <a:extLst>
              <a:ext uri="{FF2B5EF4-FFF2-40B4-BE49-F238E27FC236}">
                <a16:creationId xmlns="" xmlns:a16="http://schemas.microsoft.com/office/drawing/2014/main" id="{11E4B381-092E-D049-9166-07D1D626E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EA2AB0-A1C8-E34B-989E-3CA9340320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3785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41476"/>
            <a:ext cx="10363200" cy="4378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="" xmlns:a16="http://schemas.microsoft.com/office/drawing/2014/main" id="{12FD7E58-77EC-CB4D-AE68-F127ED1675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F040ECA2-C6BA-874C-B8D8-87EE391ED1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812800" y="6248400"/>
            <a:ext cx="924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="" xmlns:a16="http://schemas.microsoft.com/office/drawing/2014/main" id="{AE9258EF-2D63-364D-8239-4392A25CA9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BD8D97-76A8-6543-8ABD-BF555CA4AE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096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="" xmlns:a16="http://schemas.microsoft.com/office/drawing/2014/main" id="{AD95995D-F9FE-B244-8585-C712257F9A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C135C347-6C3D-1849-A366-3E158E21E2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6" name="Rectangle 10">
            <a:extLst>
              <a:ext uri="{FF2B5EF4-FFF2-40B4-BE49-F238E27FC236}">
                <a16:creationId xmlns="" xmlns:a16="http://schemas.microsoft.com/office/drawing/2014/main" id="{6FC38459-CD94-A544-898F-17560F2DA3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C9DA9C-F9B4-A44C-AF40-881ABD2D5A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2407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41475"/>
            <a:ext cx="508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41475"/>
            <a:ext cx="508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="" xmlns:a16="http://schemas.microsoft.com/office/drawing/2014/main" id="{A1DB5770-327F-C541-8BB3-C6266DF8F7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="" xmlns:a16="http://schemas.microsoft.com/office/drawing/2014/main" id="{B253390D-DE4D-BB4C-890C-1BDB6C821B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7" name="Rectangle 10">
            <a:extLst>
              <a:ext uri="{FF2B5EF4-FFF2-40B4-BE49-F238E27FC236}">
                <a16:creationId xmlns="" xmlns:a16="http://schemas.microsoft.com/office/drawing/2014/main" id="{9B349730-5B32-4943-AE93-26EAEF5A73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204D22-6D4E-DD47-8C6E-83F14EE59E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3071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="" xmlns:a16="http://schemas.microsoft.com/office/drawing/2014/main" id="{F190C899-03E7-B84D-BEA0-982DBF701A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>
            <a:extLst>
              <a:ext uri="{FF2B5EF4-FFF2-40B4-BE49-F238E27FC236}">
                <a16:creationId xmlns="" xmlns:a16="http://schemas.microsoft.com/office/drawing/2014/main" id="{E213219B-189E-BC43-8C2B-FE24C71E31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9" name="Rectangle 10">
            <a:extLst>
              <a:ext uri="{FF2B5EF4-FFF2-40B4-BE49-F238E27FC236}">
                <a16:creationId xmlns="" xmlns:a16="http://schemas.microsoft.com/office/drawing/2014/main" id="{4D3E8278-F17A-2C47-97DD-A600FAF531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6C4C27-28C9-5649-A65C-78FA363C2B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6834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="" xmlns:a16="http://schemas.microsoft.com/office/drawing/2014/main" id="{ECBA2177-0617-C74C-9AEF-9F4F9E59DC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>
            <a:extLst>
              <a:ext uri="{FF2B5EF4-FFF2-40B4-BE49-F238E27FC236}">
                <a16:creationId xmlns="" xmlns:a16="http://schemas.microsoft.com/office/drawing/2014/main" id="{ACBB6DCF-DDA1-0C43-8688-8F9F7B34E7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5" name="Rectangle 10">
            <a:extLst>
              <a:ext uri="{FF2B5EF4-FFF2-40B4-BE49-F238E27FC236}">
                <a16:creationId xmlns="" xmlns:a16="http://schemas.microsoft.com/office/drawing/2014/main" id="{F643F417-22AD-E548-BA06-73EA1E3589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C99C42-2AF9-254B-B5FC-53E1FAC03E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9102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="" xmlns:a16="http://schemas.microsoft.com/office/drawing/2014/main" id="{6DEA378A-6A59-154C-BD79-C45CFEB388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>
            <a:extLst>
              <a:ext uri="{FF2B5EF4-FFF2-40B4-BE49-F238E27FC236}">
                <a16:creationId xmlns="" xmlns:a16="http://schemas.microsoft.com/office/drawing/2014/main" id="{C19E7D1F-2BB8-714E-A8A6-C89E409CC5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="" xmlns:a16="http://schemas.microsoft.com/office/drawing/2014/main" id="{F908797A-FFCD-804D-B4AE-91D49DD1BF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2D3F4C-BB97-074A-8721-A01129002A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608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="" xmlns:a16="http://schemas.microsoft.com/office/drawing/2014/main" id="{837A726D-FE95-BA40-A59A-AE8C7E5E52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="" xmlns:a16="http://schemas.microsoft.com/office/drawing/2014/main" id="{6FC7794E-AB4B-B141-BBB1-048A440FB6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7" name="Rectangle 10">
            <a:extLst>
              <a:ext uri="{FF2B5EF4-FFF2-40B4-BE49-F238E27FC236}">
                <a16:creationId xmlns="" xmlns:a16="http://schemas.microsoft.com/office/drawing/2014/main" id="{80511667-9EE7-FC45-817A-FD07788FF8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5115ED-9597-124C-8007-7DE66804D4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289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="" xmlns:a16="http://schemas.microsoft.com/office/drawing/2014/main" id="{26C8C5F1-D76C-6845-801B-81A803213A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="" xmlns:a16="http://schemas.microsoft.com/office/drawing/2014/main" id="{6BE5AC05-598B-6D4D-B0E1-DD8B4A28E4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7" name="Rectangle 10">
            <a:extLst>
              <a:ext uri="{FF2B5EF4-FFF2-40B4-BE49-F238E27FC236}">
                <a16:creationId xmlns="" xmlns:a16="http://schemas.microsoft.com/office/drawing/2014/main" id="{9079DC16-0A43-2242-B2B9-E27B6646B5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8E9311-50FF-6E47-8029-5DFFAAE84E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5600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="" xmlns:a16="http://schemas.microsoft.com/office/drawing/2014/main" id="{0F60F9BF-4F81-B840-8C83-CFB91A6F49D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1305117" cy="6173788"/>
            <a:chOff x="0" y="0"/>
            <a:chExt cx="5341" cy="3889"/>
          </a:xfrm>
        </p:grpSpPr>
        <p:sp>
          <p:nvSpPr>
            <p:cNvPr id="1033" name="Freeform 3">
              <a:extLst>
                <a:ext uri="{FF2B5EF4-FFF2-40B4-BE49-F238E27FC236}">
                  <a16:creationId xmlns="" xmlns:a16="http://schemas.microsoft.com/office/drawing/2014/main" id="{75710947-5380-4748-A67B-5B1DAD82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4" name="Freeform 4">
              <a:extLst>
                <a:ext uri="{FF2B5EF4-FFF2-40B4-BE49-F238E27FC236}">
                  <a16:creationId xmlns="" xmlns:a16="http://schemas.microsoft.com/office/drawing/2014/main" id="{B1E31281-B916-ED45-AE23-D1EE97436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5" name="Freeform 5">
              <a:extLst>
                <a:ext uri="{FF2B5EF4-FFF2-40B4-BE49-F238E27FC236}">
                  <a16:creationId xmlns="" xmlns:a16="http://schemas.microsoft.com/office/drawing/2014/main" id="{22BE56E8-4CA9-4C40-9375-D3B508BBE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6" name="Freeform 6">
              <a:extLst>
                <a:ext uri="{FF2B5EF4-FFF2-40B4-BE49-F238E27FC236}">
                  <a16:creationId xmlns="" xmlns:a16="http://schemas.microsoft.com/office/drawing/2014/main" id="{A628E018-3943-A044-BC9E-59B213687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729095" name="Rectangle 7">
            <a:extLst>
              <a:ext uri="{FF2B5EF4-FFF2-40B4-BE49-F238E27FC236}">
                <a16:creationId xmlns="" xmlns:a16="http://schemas.microsoft.com/office/drawing/2014/main" id="{80F8FA8C-B723-C843-84F8-8FDFE46EDD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0"/>
            <a:ext cx="10363200" cy="1219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29096" name="Rectangle 8">
            <a:extLst>
              <a:ext uri="{FF2B5EF4-FFF2-40B4-BE49-F238E27FC236}">
                <a16:creationId xmlns="" xmlns:a16="http://schemas.microsoft.com/office/drawing/2014/main" id="{74CE9FA7-F9DB-2341-B3FD-54ECA0D0C9B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29097" name="Rectangle 9">
            <a:extLst>
              <a:ext uri="{FF2B5EF4-FFF2-40B4-BE49-F238E27FC236}">
                <a16:creationId xmlns="" xmlns:a16="http://schemas.microsoft.com/office/drawing/2014/main" id="{128D82CA-ED5C-B84F-85AD-14C35CAE59B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32368" y="6173788"/>
            <a:ext cx="9834033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729098" name="Rectangle 10">
            <a:extLst>
              <a:ext uri="{FF2B5EF4-FFF2-40B4-BE49-F238E27FC236}">
                <a16:creationId xmlns="" xmlns:a16="http://schemas.microsoft.com/office/drawing/2014/main" id="{C2228C18-50A4-494A-8A20-F2D1097B82C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/>
            </a:lvl1pPr>
          </a:lstStyle>
          <a:p>
            <a:fld id="{2DAE4FA8-FD81-364E-A695-96ABC393213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9099" name="Rectangle 11">
            <a:extLst>
              <a:ext uri="{FF2B5EF4-FFF2-40B4-BE49-F238E27FC236}">
                <a16:creationId xmlns="" xmlns:a16="http://schemas.microsoft.com/office/drawing/2014/main" id="{95AC04BD-9089-5148-8AC0-47DBDE90F0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41475"/>
            <a:ext cx="10363200" cy="44545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2" name="Line 12">
            <a:extLst>
              <a:ext uri="{FF2B5EF4-FFF2-40B4-BE49-F238E27FC236}">
                <a16:creationId xmlns="" xmlns:a16="http://schemas.microsoft.com/office/drawing/2014/main" id="{8B41BC42-F898-6741-A10E-416157BA49A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0"/>
            <a:ext cx="0" cy="853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0447563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sandman.com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What Goes Into an Expert’s Expert Judgment</a:t>
            </a:r>
            <a:br>
              <a:rPr lang="en-US" sz="3600" dirty="0" smtClean="0"/>
            </a:br>
            <a:r>
              <a:rPr lang="en-US" sz="3600" dirty="0" smtClean="0"/>
              <a:t>Other Than That Expert’s Expertise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Clr>
                <a:srgbClr val="FFFF00"/>
              </a:buClr>
              <a:buNone/>
              <a:defRPr/>
            </a:pPr>
            <a:endParaRPr lang="en-GB" sz="2000" dirty="0" smtClean="0">
              <a:solidFill>
                <a:srgbClr val="FFFFFF"/>
              </a:solidFill>
              <a:effectLst/>
            </a:endParaRPr>
          </a:p>
          <a:p>
            <a:pPr marL="0" lvl="0" indent="0" algn="ctr">
              <a:buClr>
                <a:srgbClr val="FFFF00"/>
              </a:buClr>
              <a:buNone/>
              <a:defRPr/>
            </a:pPr>
            <a:endParaRPr lang="en-GB" sz="2000" dirty="0" smtClean="0">
              <a:solidFill>
                <a:srgbClr val="FFFFFF"/>
              </a:solidFill>
              <a:effectLst/>
            </a:endParaRPr>
          </a:p>
          <a:p>
            <a:pPr marL="0" lvl="0" indent="0" algn="ctr">
              <a:buClr>
                <a:srgbClr val="FFFF00"/>
              </a:buClr>
              <a:buNone/>
              <a:defRPr/>
            </a:pPr>
            <a:r>
              <a:rPr lang="en-GB" sz="2000" dirty="0" smtClean="0">
                <a:solidFill>
                  <a:srgbClr val="FFFFFF"/>
                </a:solidFill>
                <a:effectLst/>
              </a:rPr>
              <a:t>Peter </a:t>
            </a:r>
            <a:r>
              <a:rPr lang="en-GB" sz="2000" dirty="0">
                <a:solidFill>
                  <a:srgbClr val="FFFFFF"/>
                </a:solidFill>
                <a:effectLst/>
              </a:rPr>
              <a:t>M. Sandman, Ph.D.</a:t>
            </a:r>
            <a:endParaRPr lang="en-US" sz="2000" dirty="0">
              <a:solidFill>
                <a:srgbClr val="FFFFFF"/>
              </a:solidFill>
              <a:effectLst/>
            </a:endParaRPr>
          </a:p>
          <a:p>
            <a:pPr marL="0" lvl="0" indent="0" algn="ctr">
              <a:buClr>
                <a:srgbClr val="FFFF00"/>
              </a:buClr>
              <a:buNone/>
              <a:defRPr/>
            </a:pPr>
            <a:r>
              <a:rPr lang="en-GB" sz="2000" dirty="0">
                <a:solidFill>
                  <a:srgbClr val="FFFFFF"/>
                </a:solidFill>
                <a:effectLst/>
              </a:rPr>
              <a:t>(mostly retired risk communication consultant, Brooklyn, NY, USA) </a:t>
            </a:r>
          </a:p>
          <a:p>
            <a:pPr marL="0" lvl="0" indent="0" algn="ctr">
              <a:buClr>
                <a:srgbClr val="FFFF00"/>
              </a:buClr>
              <a:buNone/>
              <a:defRPr/>
            </a:pPr>
            <a:endParaRPr lang="en-US" sz="2000" dirty="0">
              <a:solidFill>
                <a:srgbClr val="FFFFFF"/>
              </a:solidFill>
              <a:effectLst/>
            </a:endParaRPr>
          </a:p>
          <a:p>
            <a:pPr marL="0" lvl="0" indent="0" algn="ctr">
              <a:buClr>
                <a:srgbClr val="FFFF00"/>
              </a:buClr>
              <a:buNone/>
              <a:defRPr/>
            </a:pPr>
            <a:r>
              <a:rPr lang="en-GB" sz="2000" dirty="0">
                <a:solidFill>
                  <a:srgbClr val="FFFFFF"/>
                </a:solidFill>
                <a:effectLst/>
              </a:rPr>
              <a:t>(for more along these lines, see </a:t>
            </a:r>
            <a:r>
              <a:rPr lang="en-GB" sz="2000" u="sng" dirty="0">
                <a:solidFill>
                  <a:srgbClr val="FFFF00"/>
                </a:solidFill>
                <a:effectLst/>
                <a:hlinkClick r:id="rId2"/>
              </a:rPr>
              <a:t>www.psandman.com</a:t>
            </a:r>
            <a:r>
              <a:rPr lang="en-GB" sz="2000" dirty="0">
                <a:solidFill>
                  <a:srgbClr val="FFFFFF"/>
                </a:solidFill>
                <a:effectLst/>
              </a:rPr>
              <a:t>)</a:t>
            </a:r>
            <a:endParaRPr lang="en-US" sz="2000" dirty="0">
              <a:solidFill>
                <a:srgbClr val="FFFFFF"/>
              </a:solidFill>
              <a:effectLst/>
            </a:endParaRPr>
          </a:p>
          <a:p>
            <a:pPr marL="0" lvl="0" indent="0" algn="ctr">
              <a:buClr>
                <a:srgbClr val="FFFF00"/>
              </a:buClr>
              <a:buNone/>
              <a:defRPr/>
            </a:pPr>
            <a:endParaRPr lang="en-GB" sz="2000" dirty="0">
              <a:solidFill>
                <a:srgbClr val="FFFFFF"/>
              </a:solidFill>
              <a:effectLst/>
            </a:endParaRPr>
          </a:p>
          <a:p>
            <a:pPr marL="0" lvl="0" indent="0" algn="ctr">
              <a:buClr>
                <a:srgbClr val="FFFF00"/>
              </a:buClr>
              <a:buNone/>
              <a:defRPr/>
            </a:pPr>
            <a:r>
              <a:rPr lang="en-GB" sz="2000" dirty="0">
                <a:solidFill>
                  <a:srgbClr val="FFFFFF"/>
                </a:solidFill>
                <a:effectLst/>
              </a:rPr>
              <a:t> </a:t>
            </a:r>
            <a:endParaRPr lang="en-US" sz="2000" dirty="0">
              <a:solidFill>
                <a:srgbClr val="FFFFFF"/>
              </a:solidFill>
              <a:effectLst/>
            </a:endParaRPr>
          </a:p>
          <a:p>
            <a:pPr marL="0" lvl="0" indent="0" algn="ctr">
              <a:buClr>
                <a:srgbClr val="FFFF00"/>
              </a:buClr>
              <a:buNone/>
            </a:pPr>
            <a:r>
              <a:rPr lang="en-US" sz="2000" dirty="0" smtClean="0">
                <a:effectLst/>
              </a:rPr>
              <a:t>“COVID and the Academy: What Have We Learned?”</a:t>
            </a:r>
            <a:endParaRPr lang="en-US" sz="2000" dirty="0" smtClean="0">
              <a:solidFill>
                <a:srgbClr val="FFFFFF"/>
              </a:solidFill>
              <a:effectLst/>
            </a:endParaRPr>
          </a:p>
          <a:p>
            <a:pPr marL="0" lvl="0" indent="0" algn="ctr">
              <a:buClr>
                <a:srgbClr val="FFFF00"/>
              </a:buClr>
              <a:buNone/>
            </a:pPr>
            <a:r>
              <a:rPr lang="en-US" sz="2000" dirty="0" smtClean="0">
                <a:solidFill>
                  <a:srgbClr val="FFFFFF"/>
                </a:solidFill>
                <a:effectLst/>
              </a:rPr>
              <a:t>Heterodox Academy Research Symposium</a:t>
            </a:r>
          </a:p>
          <a:p>
            <a:pPr marL="0" lvl="0" indent="0" algn="ctr">
              <a:buClr>
                <a:srgbClr val="FFFF00"/>
              </a:buClr>
              <a:buNone/>
            </a:pPr>
            <a:r>
              <a:rPr lang="en-US" sz="2000" dirty="0" smtClean="0">
                <a:solidFill>
                  <a:srgbClr val="FFFFFF"/>
                </a:solidFill>
                <a:effectLst/>
              </a:rPr>
              <a:t>Stanford</a:t>
            </a:r>
            <a:r>
              <a:rPr lang="en-US" sz="2000" dirty="0">
                <a:solidFill>
                  <a:srgbClr val="FFFFFF"/>
                </a:solidFill>
                <a:effectLst/>
              </a:rPr>
              <a:t>, </a:t>
            </a:r>
            <a:r>
              <a:rPr lang="en-US" sz="2000" dirty="0" smtClean="0">
                <a:solidFill>
                  <a:srgbClr val="FFFFFF"/>
                </a:solidFill>
                <a:effectLst/>
              </a:rPr>
              <a:t>California (via Zoom)  •  </a:t>
            </a:r>
            <a:r>
              <a:rPr lang="en-US" sz="2000" dirty="0">
                <a:solidFill>
                  <a:srgbClr val="FFFFFF"/>
                </a:solidFill>
                <a:effectLst/>
              </a:rPr>
              <a:t>February </a:t>
            </a:r>
            <a:r>
              <a:rPr lang="en-US" sz="2000" dirty="0" smtClean="0">
                <a:solidFill>
                  <a:srgbClr val="FFFFFF"/>
                </a:solidFill>
                <a:effectLst/>
              </a:rPr>
              <a:t>23, 2024</a:t>
            </a:r>
            <a:endParaRPr lang="en-US" sz="2000" dirty="0">
              <a:solidFill>
                <a:srgbClr val="FFFFFF"/>
              </a:solidFill>
              <a:effectLst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12800" y="6248400"/>
            <a:ext cx="9245600" cy="457200"/>
          </a:xfrm>
        </p:spPr>
        <p:txBody>
          <a:bodyPr/>
          <a:lstStyle/>
          <a:p>
            <a:pPr>
              <a:defRPr/>
            </a:pPr>
            <a:r>
              <a:rPr lang="en-US" sz="1400" dirty="0" smtClean="0"/>
              <a:t>Copyright (c) 2024 by Peter M. Sandman -- for more information see www.psandman.com</a:t>
            </a:r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z="1400" smtClean="0"/>
              <a:pPr/>
              <a:t>1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910597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AutoNum type="arabicPeriod" startAt="7"/>
            </a:pPr>
            <a:r>
              <a:rPr lang="en-US" dirty="0" smtClean="0">
                <a:effectLst/>
              </a:rPr>
              <a:t>During COVID, health-related experts prioritized health over priorities like economics</a:t>
            </a:r>
            <a:r>
              <a:rPr lang="en-US" dirty="0">
                <a:effectLst/>
              </a:rPr>
              <a:t>, education, and even </a:t>
            </a:r>
            <a:r>
              <a:rPr lang="en-US" dirty="0" smtClean="0">
                <a:effectLst/>
              </a:rPr>
              <a:t>liberty.</a:t>
            </a:r>
            <a:r>
              <a:rPr lang="en-US" dirty="0">
                <a:effectLst/>
              </a:rPr>
              <a:t>  </a:t>
            </a:r>
            <a:endParaRPr lang="en-US" dirty="0" smtClean="0">
              <a:effectLst/>
            </a:endParaRPr>
          </a:p>
          <a:p>
            <a:pPr marL="514350" indent="-514350">
              <a:buFont typeface="Wingdings" pitchFamily="2" charset="2"/>
              <a:buAutoNum type="arabicPeriod" startAt="7"/>
            </a:pPr>
            <a:r>
              <a:rPr lang="en-US" dirty="0">
                <a:effectLst/>
              </a:rPr>
              <a:t>During the pandemic, public health and infectious disease experts prioritized reducing infectious disease mortality and morbidity over telling the truth.  Though academia is assumed to focus on truth-finding and truth-telling, experts often tell us what they think is good for us to know</a:t>
            </a:r>
            <a:r>
              <a:rPr lang="en-US" dirty="0" smtClean="0">
                <a:effectLst/>
              </a:rPr>
              <a:t>.  Such  “noble</a:t>
            </a:r>
            <a:r>
              <a:rPr lang="en-US" dirty="0">
                <a:effectLst/>
              </a:rPr>
              <a:t> </a:t>
            </a:r>
            <a:r>
              <a:rPr lang="en-US" dirty="0" smtClean="0">
                <a:effectLst/>
              </a:rPr>
              <a:t>lies</a:t>
            </a:r>
            <a:r>
              <a:rPr lang="en-US" dirty="0">
                <a:effectLst/>
              </a:rPr>
              <a:t>” aren’t just a COVID </a:t>
            </a:r>
            <a:r>
              <a:rPr lang="en-US" dirty="0" smtClean="0">
                <a:effectLst/>
              </a:rPr>
              <a:t>phenomenon. </a:t>
            </a:r>
            <a:r>
              <a:rPr lang="en-US" dirty="0">
                <a:effectLst/>
              </a:rPr>
              <a:t>  </a:t>
            </a:r>
          </a:p>
          <a:p>
            <a:pPr marL="514350" lvl="0" indent="-514350">
              <a:buAutoNum type="arabicPeriod" startAt="7"/>
            </a:pPr>
            <a:endParaRPr lang="en-US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Copyright (c) 2024 by Peter M. Sandman -- for more information see www.psandman.com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9576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lvl="0" indent="-514350">
              <a:buAutoNum type="arabicPeriod"/>
            </a:pPr>
            <a:r>
              <a:rPr lang="en-US" dirty="0" smtClean="0">
                <a:effectLst/>
              </a:rPr>
              <a:t>Expert </a:t>
            </a:r>
            <a:r>
              <a:rPr lang="en-US" dirty="0">
                <a:effectLst/>
              </a:rPr>
              <a:t>opinion is mostly second-hand opinion. </a:t>
            </a:r>
            <a:endParaRPr lang="en-US" dirty="0" smtClean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dirty="0">
                <a:effectLst/>
              </a:rPr>
              <a:t>Expert consensus is </a:t>
            </a:r>
            <a:r>
              <a:rPr lang="en-US" dirty="0" smtClean="0">
                <a:effectLst/>
              </a:rPr>
              <a:t>often just </a:t>
            </a:r>
            <a:r>
              <a:rPr lang="en-US" dirty="0">
                <a:effectLst/>
              </a:rPr>
              <a:t>a majority opinion</a:t>
            </a:r>
            <a:r>
              <a:rPr lang="en-US" dirty="0" smtClean="0">
                <a:effectLst/>
              </a:rPr>
              <a:t>.</a:t>
            </a:r>
          </a:p>
          <a:p>
            <a:pPr marL="514350" lvl="0" indent="-514350">
              <a:buFont typeface="Wingdings" pitchFamily="2" charset="2"/>
              <a:buAutoNum type="arabicPeriod"/>
            </a:pPr>
            <a:r>
              <a:rPr lang="en-US" dirty="0" smtClean="0">
                <a:effectLst/>
              </a:rPr>
              <a:t>Experts </a:t>
            </a:r>
            <a:r>
              <a:rPr lang="en-US" dirty="0">
                <a:effectLst/>
              </a:rPr>
              <a:t>will happily opine beyond their expertise. </a:t>
            </a:r>
            <a:endParaRPr lang="en-US" dirty="0" smtClean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dirty="0">
                <a:effectLst/>
              </a:rPr>
              <a:t>We </a:t>
            </a:r>
            <a:r>
              <a:rPr lang="en-US" dirty="0" smtClean="0">
                <a:effectLst/>
              </a:rPr>
              <a:t>let technical experts make social science decisions.</a:t>
            </a:r>
          </a:p>
          <a:p>
            <a:pPr marL="514350" lvl="0" indent="-514350">
              <a:buFont typeface="Wingdings" pitchFamily="2" charset="2"/>
              <a:buAutoNum type="arabicPeriod"/>
            </a:pPr>
            <a:r>
              <a:rPr lang="en-US" dirty="0" smtClean="0">
                <a:effectLst/>
              </a:rPr>
              <a:t>Technical experts assume they have policy expertise.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dirty="0">
                <a:effectLst/>
              </a:rPr>
              <a:t>E</a:t>
            </a:r>
            <a:r>
              <a:rPr lang="en-US" dirty="0" smtClean="0">
                <a:effectLst/>
              </a:rPr>
              <a:t>xperts</a:t>
            </a:r>
            <a:r>
              <a:rPr lang="en-US" dirty="0">
                <a:effectLst/>
              </a:rPr>
              <a:t>’ </a:t>
            </a:r>
            <a:r>
              <a:rPr lang="en-US" dirty="0" smtClean="0">
                <a:effectLst/>
              </a:rPr>
              <a:t>political leanings </a:t>
            </a:r>
            <a:r>
              <a:rPr lang="en-US" dirty="0">
                <a:effectLst/>
              </a:rPr>
              <a:t>are far likelier </a:t>
            </a:r>
            <a:r>
              <a:rPr lang="en-US" dirty="0" smtClean="0">
                <a:effectLst/>
              </a:rPr>
              <a:t>left </a:t>
            </a:r>
            <a:r>
              <a:rPr lang="en-US" dirty="0">
                <a:effectLst/>
              </a:rPr>
              <a:t>than right</a:t>
            </a:r>
            <a:r>
              <a:rPr lang="en-US" dirty="0" smtClean="0">
                <a:effectLst/>
              </a:rPr>
              <a:t>.</a:t>
            </a:r>
          </a:p>
          <a:p>
            <a:pPr marL="514350" lvl="0" indent="-514350">
              <a:buAutoNum type="arabicPeriod" startAt="7"/>
            </a:pPr>
            <a:r>
              <a:rPr lang="en-US" dirty="0">
                <a:effectLst/>
              </a:rPr>
              <a:t>During COVID, health-related experts prioritized health over priorities like economics, education, and even liberty.  </a:t>
            </a:r>
          </a:p>
          <a:p>
            <a:pPr marL="514350" indent="-514350">
              <a:buFont typeface="Wingdings" pitchFamily="2" charset="2"/>
              <a:buAutoNum type="arabicPeriod" startAt="7"/>
            </a:pPr>
            <a:r>
              <a:rPr lang="en-US" dirty="0">
                <a:effectLst/>
              </a:rPr>
              <a:t>During COVID, health-related experts prioritized health over truth.   </a:t>
            </a:r>
          </a:p>
          <a:p>
            <a:pPr marL="514350" lvl="0" indent="-514350">
              <a:buFont typeface="Wingdings" pitchFamily="2" charset="2"/>
              <a:buAutoNum type="arabicPeriod"/>
            </a:pPr>
            <a:endParaRPr lang="en-US" dirty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endParaRPr lang="en-US" dirty="0">
              <a:effectLst/>
            </a:endParaRPr>
          </a:p>
          <a:p>
            <a:pPr marL="0" lvl="0" indent="0">
              <a:buNone/>
            </a:pPr>
            <a:endParaRPr lang="en-US" dirty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endParaRPr lang="en-US" dirty="0">
              <a:effectLst/>
            </a:endParaRPr>
          </a:p>
          <a:p>
            <a:pPr marL="514350" lvl="0" indent="-514350"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Copyright (c) 2024 by Peter M. Sandman -- for more information see www.psandman.com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192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Introductory 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 don’t have any research to present today.</a:t>
            </a:r>
          </a:p>
          <a:p>
            <a:r>
              <a:rPr lang="en-US" dirty="0" smtClean="0"/>
              <a:t>I’ve got “anecdotal evidence” grounded in 50-odd years of risk communication consulting.</a:t>
            </a:r>
          </a:p>
          <a:p>
            <a:r>
              <a:rPr lang="en-US" dirty="0" smtClean="0"/>
              <a:t>My clients usually wanted me to help them “sell” what their experts had to say about the risk in question.</a:t>
            </a:r>
          </a:p>
          <a:p>
            <a:r>
              <a:rPr lang="en-US" dirty="0" smtClean="0"/>
              <a:t>My </a:t>
            </a:r>
            <a:r>
              <a:rPr lang="en-US" dirty="0" smtClean="0"/>
              <a:t>clients’ </a:t>
            </a:r>
            <a:r>
              <a:rPr lang="en-US" dirty="0" smtClean="0"/>
              <a:t>experts were rarely neutral.</a:t>
            </a:r>
          </a:p>
          <a:p>
            <a:r>
              <a:rPr lang="en-US" dirty="0" smtClean="0"/>
              <a:t>I had a front-row seat on what was behind their expert judgments other than their expertise.</a:t>
            </a:r>
          </a:p>
          <a:p>
            <a:r>
              <a:rPr lang="en-US" dirty="0" smtClean="0"/>
              <a:t>I think my critique of experts’ biases is true generically – but the “good guys” tend to give the freest rein to their biases.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Copyright (c) 2024 by Peter M. Sandman -- for more information see www.psandman.com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7734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/>
              <a:t>1.	</a:t>
            </a:r>
            <a:r>
              <a:rPr lang="en-US" dirty="0">
                <a:effectLst/>
              </a:rPr>
              <a:t>Expert opinion is mostly second-hand opinion.  Outside their narrow specialties, most “experts” know only the conclusions that the handful of real experts have promoted.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Copyright (c) 2024 by Peter M. Sandman -- for more information see www.psandman.com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155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AutoNum type="arabicPeriod"/>
            </a:pPr>
            <a:r>
              <a:rPr lang="en-US" dirty="0" smtClean="0">
                <a:effectLst/>
              </a:rPr>
              <a:t>Expert </a:t>
            </a:r>
            <a:r>
              <a:rPr lang="en-US" dirty="0">
                <a:effectLst/>
              </a:rPr>
              <a:t>opinion is mostly second-hand opinion. </a:t>
            </a:r>
            <a:endParaRPr lang="en-US" dirty="0" smtClean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dirty="0">
                <a:effectLst/>
              </a:rPr>
              <a:t>Expert </a:t>
            </a:r>
            <a:r>
              <a:rPr lang="en-US" dirty="0" smtClean="0">
                <a:effectLst/>
              </a:rPr>
              <a:t>“consensus” </a:t>
            </a:r>
            <a:r>
              <a:rPr lang="en-US" dirty="0">
                <a:effectLst/>
              </a:rPr>
              <a:t>is often not a genuine consensus, just a majority opinion.  This is true for both the first-hand experts and the much larger group of second-hand experts.  Minority opinions go underground. </a:t>
            </a:r>
          </a:p>
          <a:p>
            <a:pPr marL="514350" lvl="0" indent="-514350"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Copyright (c) 2024 by Peter M. Sandman -- for more information see www.psandman.com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293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AutoNum type="arabicPeriod"/>
            </a:pPr>
            <a:r>
              <a:rPr lang="en-US" dirty="0" smtClean="0">
                <a:effectLst/>
              </a:rPr>
              <a:t>Expert </a:t>
            </a:r>
            <a:r>
              <a:rPr lang="en-US" dirty="0">
                <a:effectLst/>
              </a:rPr>
              <a:t>opinion is mostly second-hand opinion. </a:t>
            </a:r>
            <a:endParaRPr lang="en-US" dirty="0" smtClean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dirty="0">
                <a:effectLst/>
              </a:rPr>
              <a:t>Expert consensus is </a:t>
            </a:r>
            <a:r>
              <a:rPr lang="en-US" dirty="0" smtClean="0">
                <a:effectLst/>
              </a:rPr>
              <a:t>often just </a:t>
            </a:r>
            <a:r>
              <a:rPr lang="en-US" dirty="0">
                <a:effectLst/>
              </a:rPr>
              <a:t>a majority opinion</a:t>
            </a:r>
            <a:r>
              <a:rPr lang="en-US" dirty="0" smtClean="0">
                <a:effectLst/>
              </a:rPr>
              <a:t>.</a:t>
            </a:r>
          </a:p>
          <a:p>
            <a:pPr marL="514350" lvl="0" indent="-514350">
              <a:buFont typeface="Wingdings" pitchFamily="2" charset="2"/>
              <a:buAutoNum type="arabicPeriod"/>
            </a:pPr>
            <a:r>
              <a:rPr lang="en-US" dirty="0" smtClean="0">
                <a:effectLst/>
              </a:rPr>
              <a:t>Like </a:t>
            </a:r>
            <a:r>
              <a:rPr lang="en-US" dirty="0">
                <a:effectLst/>
              </a:rPr>
              <a:t>a gas, expertise expands to fill the available space.  If we let them, all experts will happily opine beyond their expertise.  And we usually let them.  We certainly let them vis-à-vis COVID.  </a:t>
            </a:r>
          </a:p>
          <a:p>
            <a:pPr marL="514350" indent="-514350">
              <a:buFont typeface="Wingdings" pitchFamily="2" charset="2"/>
              <a:buAutoNum type="arabicPeriod"/>
            </a:pPr>
            <a:endParaRPr lang="en-US" dirty="0">
              <a:effectLst/>
            </a:endParaRPr>
          </a:p>
          <a:p>
            <a:pPr marL="514350" lvl="0" indent="-514350"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Copyright (c) 2024 by Peter M. Sandman -- for more information see www.psandman.com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0392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AutoNum type="arabicPeriod"/>
            </a:pPr>
            <a:r>
              <a:rPr lang="en-US" dirty="0" smtClean="0">
                <a:effectLst/>
              </a:rPr>
              <a:t>Expert </a:t>
            </a:r>
            <a:r>
              <a:rPr lang="en-US" dirty="0">
                <a:effectLst/>
              </a:rPr>
              <a:t>opinion is mostly second-hand opinion. </a:t>
            </a:r>
            <a:endParaRPr lang="en-US" dirty="0" smtClean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dirty="0">
                <a:effectLst/>
              </a:rPr>
              <a:t>Expert consensus is </a:t>
            </a:r>
            <a:r>
              <a:rPr lang="en-US" dirty="0" smtClean="0">
                <a:effectLst/>
              </a:rPr>
              <a:t>often just </a:t>
            </a:r>
            <a:r>
              <a:rPr lang="en-US" dirty="0">
                <a:effectLst/>
              </a:rPr>
              <a:t>a majority opinion</a:t>
            </a:r>
            <a:r>
              <a:rPr lang="en-US" dirty="0" smtClean="0">
                <a:effectLst/>
              </a:rPr>
              <a:t>.</a:t>
            </a:r>
          </a:p>
          <a:p>
            <a:pPr marL="514350" lvl="0" indent="-514350">
              <a:buFont typeface="Wingdings" pitchFamily="2" charset="2"/>
              <a:buAutoNum type="arabicPeriod"/>
            </a:pPr>
            <a:r>
              <a:rPr lang="en-US" dirty="0" smtClean="0">
                <a:effectLst/>
              </a:rPr>
              <a:t>Experts </a:t>
            </a:r>
            <a:r>
              <a:rPr lang="en-US" dirty="0">
                <a:effectLst/>
              </a:rPr>
              <a:t>will happily opine beyond their expertise. </a:t>
            </a:r>
            <a:endParaRPr lang="en-US" dirty="0" smtClean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dirty="0" smtClean="0">
                <a:effectLst/>
              </a:rPr>
              <a:t>Re COVID, we </a:t>
            </a:r>
            <a:r>
              <a:rPr lang="en-US" dirty="0">
                <a:effectLst/>
              </a:rPr>
              <a:t>unwisely allowed technical experts (epidemiologists, virologists, and the rest) to dominate decisions that desperately needed social science </a:t>
            </a:r>
            <a:r>
              <a:rPr lang="en-US" dirty="0" smtClean="0">
                <a:effectLst/>
              </a:rPr>
              <a:t>expertise.</a:t>
            </a:r>
            <a:r>
              <a:rPr lang="en-US" dirty="0">
                <a:effectLst/>
              </a:rPr>
              <a:t> </a:t>
            </a:r>
          </a:p>
          <a:p>
            <a:pPr marL="0" lvl="0" indent="0">
              <a:buNone/>
            </a:pPr>
            <a:endParaRPr lang="en-US" dirty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endParaRPr lang="en-US" dirty="0">
              <a:effectLst/>
            </a:endParaRPr>
          </a:p>
          <a:p>
            <a:pPr marL="514350" lvl="0" indent="-514350"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Copyright (c) 2024 by Peter M. Sandman -- for more information see www.psandman.com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4457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AutoNum type="arabicPeriod"/>
            </a:pPr>
            <a:r>
              <a:rPr lang="en-US" dirty="0" smtClean="0">
                <a:effectLst/>
              </a:rPr>
              <a:t>Expert </a:t>
            </a:r>
            <a:r>
              <a:rPr lang="en-US" dirty="0">
                <a:effectLst/>
              </a:rPr>
              <a:t>opinion is mostly second-hand opinion. </a:t>
            </a:r>
            <a:endParaRPr lang="en-US" dirty="0" smtClean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dirty="0">
                <a:effectLst/>
              </a:rPr>
              <a:t>Expert consensus is </a:t>
            </a:r>
            <a:r>
              <a:rPr lang="en-US" dirty="0" smtClean="0">
                <a:effectLst/>
              </a:rPr>
              <a:t>often just </a:t>
            </a:r>
            <a:r>
              <a:rPr lang="en-US" dirty="0">
                <a:effectLst/>
              </a:rPr>
              <a:t>a majority opinion</a:t>
            </a:r>
            <a:r>
              <a:rPr lang="en-US" dirty="0" smtClean="0">
                <a:effectLst/>
              </a:rPr>
              <a:t>.</a:t>
            </a:r>
          </a:p>
          <a:p>
            <a:pPr marL="514350" lvl="0" indent="-514350">
              <a:buFont typeface="Wingdings" pitchFamily="2" charset="2"/>
              <a:buAutoNum type="arabicPeriod"/>
            </a:pPr>
            <a:r>
              <a:rPr lang="en-US" dirty="0" smtClean="0">
                <a:effectLst/>
              </a:rPr>
              <a:t>Experts </a:t>
            </a:r>
            <a:r>
              <a:rPr lang="en-US" dirty="0">
                <a:effectLst/>
              </a:rPr>
              <a:t>will happily opine beyond their expertise. </a:t>
            </a:r>
            <a:endParaRPr lang="en-US" dirty="0" smtClean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dirty="0">
                <a:effectLst/>
              </a:rPr>
              <a:t>We </a:t>
            </a:r>
            <a:r>
              <a:rPr lang="en-US" dirty="0" smtClean="0">
                <a:effectLst/>
              </a:rPr>
              <a:t>let technical experts make social science decisions.</a:t>
            </a:r>
          </a:p>
          <a:p>
            <a:pPr marL="514350" lvl="0" indent="-514350">
              <a:buFont typeface="Wingdings" pitchFamily="2" charset="2"/>
              <a:buAutoNum type="arabicPeriod"/>
            </a:pPr>
            <a:r>
              <a:rPr lang="en-US" dirty="0" smtClean="0">
                <a:effectLst/>
              </a:rPr>
              <a:t>Too </a:t>
            </a:r>
            <a:r>
              <a:rPr lang="en-US" dirty="0">
                <a:effectLst/>
              </a:rPr>
              <a:t>often experts assume that their technical expertise gives them policy expertise as well.  And policy questions are largely values questions.  In large measure they are not scientific questions; they’re trans-scientific. </a:t>
            </a:r>
          </a:p>
          <a:p>
            <a:pPr marL="514350" indent="-514350">
              <a:buFont typeface="Wingdings" pitchFamily="2" charset="2"/>
              <a:buAutoNum type="arabicPeriod"/>
            </a:pPr>
            <a:endParaRPr lang="en-US" dirty="0">
              <a:effectLst/>
            </a:endParaRPr>
          </a:p>
          <a:p>
            <a:pPr marL="0" lvl="0" indent="0">
              <a:buNone/>
            </a:pPr>
            <a:endParaRPr lang="en-US" dirty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endParaRPr lang="en-US" dirty="0">
              <a:effectLst/>
            </a:endParaRPr>
          </a:p>
          <a:p>
            <a:pPr marL="514350" lvl="0" indent="-514350"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Copyright (c) 2024 by Peter M. Sandman -- for more information see www.psandman.com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4484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lvl="0" indent="-514350">
              <a:buAutoNum type="arabicPeriod"/>
            </a:pPr>
            <a:r>
              <a:rPr lang="en-US" dirty="0" smtClean="0">
                <a:effectLst/>
              </a:rPr>
              <a:t>Expert </a:t>
            </a:r>
            <a:r>
              <a:rPr lang="en-US" dirty="0">
                <a:effectLst/>
              </a:rPr>
              <a:t>opinion is mostly second-hand opinion. </a:t>
            </a:r>
            <a:endParaRPr lang="en-US" dirty="0" smtClean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dirty="0">
                <a:effectLst/>
              </a:rPr>
              <a:t>Expert consensus is </a:t>
            </a:r>
            <a:r>
              <a:rPr lang="en-US" dirty="0" smtClean="0">
                <a:effectLst/>
              </a:rPr>
              <a:t>often just </a:t>
            </a:r>
            <a:r>
              <a:rPr lang="en-US" dirty="0">
                <a:effectLst/>
              </a:rPr>
              <a:t>a majority opinion</a:t>
            </a:r>
            <a:r>
              <a:rPr lang="en-US" dirty="0" smtClean="0">
                <a:effectLst/>
              </a:rPr>
              <a:t>.</a:t>
            </a:r>
          </a:p>
          <a:p>
            <a:pPr marL="514350" lvl="0" indent="-514350">
              <a:buFont typeface="Wingdings" pitchFamily="2" charset="2"/>
              <a:buAutoNum type="arabicPeriod"/>
            </a:pPr>
            <a:r>
              <a:rPr lang="en-US" dirty="0" smtClean="0">
                <a:effectLst/>
              </a:rPr>
              <a:t>Experts </a:t>
            </a:r>
            <a:r>
              <a:rPr lang="en-US" dirty="0">
                <a:effectLst/>
              </a:rPr>
              <a:t>will happily opine beyond their expertise. </a:t>
            </a:r>
            <a:endParaRPr lang="en-US" dirty="0" smtClean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dirty="0">
                <a:effectLst/>
              </a:rPr>
              <a:t>We </a:t>
            </a:r>
            <a:r>
              <a:rPr lang="en-US" dirty="0" smtClean="0">
                <a:effectLst/>
              </a:rPr>
              <a:t>let technical experts make social science decisions.</a:t>
            </a:r>
          </a:p>
          <a:p>
            <a:pPr marL="514350" lvl="0" indent="-514350">
              <a:buFont typeface="Wingdings" pitchFamily="2" charset="2"/>
              <a:buAutoNum type="arabicPeriod"/>
            </a:pPr>
            <a:r>
              <a:rPr lang="en-US" dirty="0" smtClean="0">
                <a:effectLst/>
              </a:rPr>
              <a:t>Technical experts assume they </a:t>
            </a:r>
            <a:r>
              <a:rPr lang="en-US" dirty="0" smtClean="0">
                <a:effectLst/>
              </a:rPr>
              <a:t>are policy/values experts.</a:t>
            </a:r>
            <a:endParaRPr lang="en-US" dirty="0" smtClean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dirty="0" smtClean="0">
                <a:effectLst/>
              </a:rPr>
              <a:t>Insofar </a:t>
            </a:r>
            <a:r>
              <a:rPr lang="en-US" dirty="0">
                <a:effectLst/>
              </a:rPr>
              <a:t>as experts’ values are political – explicitly partisan or merely correlated with political leanings – they are far likelier to lean left than right.</a:t>
            </a:r>
          </a:p>
          <a:p>
            <a:pPr marL="514350" lvl="0" indent="-514350">
              <a:buFont typeface="Wingdings" pitchFamily="2" charset="2"/>
              <a:buAutoNum type="arabicPeriod"/>
            </a:pPr>
            <a:endParaRPr lang="en-US" dirty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endParaRPr lang="en-US" dirty="0">
              <a:effectLst/>
            </a:endParaRPr>
          </a:p>
          <a:p>
            <a:pPr marL="0" lvl="0" indent="0">
              <a:buNone/>
            </a:pPr>
            <a:endParaRPr lang="en-US" dirty="0">
              <a:effectLst/>
            </a:endParaRPr>
          </a:p>
          <a:p>
            <a:pPr marL="514350" indent="-514350">
              <a:buFont typeface="Wingdings" pitchFamily="2" charset="2"/>
              <a:buAutoNum type="arabicPeriod"/>
            </a:pPr>
            <a:endParaRPr lang="en-US" dirty="0">
              <a:effectLst/>
            </a:endParaRPr>
          </a:p>
          <a:p>
            <a:pPr marL="514350" lvl="0" indent="-514350"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Copyright (c) 2024 by Peter M. Sandman -- for more information see www.psandman.com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678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/>
              <a:t>7.	</a:t>
            </a:r>
            <a:r>
              <a:rPr lang="en-US" dirty="0">
                <a:effectLst/>
              </a:rPr>
              <a:t>Experts in fields related to health value health over other priorities</a:t>
            </a:r>
            <a:r>
              <a:rPr lang="en-US" dirty="0" smtClean="0">
                <a:effectLst/>
              </a:rPr>
              <a:t>. </a:t>
            </a:r>
            <a:r>
              <a:rPr lang="en-US" dirty="0">
                <a:effectLst/>
              </a:rPr>
              <a:t> </a:t>
            </a:r>
            <a:r>
              <a:rPr lang="en-US" dirty="0" smtClean="0">
                <a:effectLst/>
              </a:rPr>
              <a:t>So </a:t>
            </a:r>
            <a:r>
              <a:rPr lang="en-US" dirty="0">
                <a:effectLst/>
              </a:rPr>
              <a:t>insofar as </a:t>
            </a:r>
            <a:r>
              <a:rPr lang="en-US" dirty="0" smtClean="0">
                <a:effectLst/>
              </a:rPr>
              <a:t>the values of infectious </a:t>
            </a:r>
            <a:r>
              <a:rPr lang="en-US" dirty="0">
                <a:effectLst/>
              </a:rPr>
              <a:t>disease experts determined COVID policies, those policies prioritized reducing infectious disease mortality and morbidity over economics, education, and even liberty. 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Copyright (c) 2024 by Peter M. Sandman -- for more information see www.psandman.com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155985"/>
      </p:ext>
    </p:extLst>
  </p:cSld>
  <p:clrMapOvr>
    <a:masterClrMapping/>
  </p:clrMapOvr>
</p:sld>
</file>

<file path=ppt/theme/theme1.xml><?xml version="1.0" encoding="utf-8"?>
<a:theme xmlns:a="http://schemas.openxmlformats.org/drawingml/2006/main" name="Blue Diagonal">
  <a:themeElements>
    <a:clrScheme name="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Blue Diagonal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1167</TotalTime>
  <Words>392</Words>
  <Application>Microsoft Office PowerPoint</Application>
  <PresentationFormat>Custom</PresentationFormat>
  <Paragraphs>91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Blue Diagonal</vt:lpstr>
      <vt:lpstr> What Goes Into an Expert’s Expert Judgment Other Than That Expert’s Expertise </vt:lpstr>
      <vt:lpstr>Some Introductory Notes</vt:lpstr>
      <vt:lpstr>KEY POINTS</vt:lpstr>
      <vt:lpstr>KEY POINTS</vt:lpstr>
      <vt:lpstr>KEY POINTS</vt:lpstr>
      <vt:lpstr>KEY POINTS</vt:lpstr>
      <vt:lpstr>KEY POINTS</vt:lpstr>
      <vt:lpstr>KEY POINTS</vt:lpstr>
      <vt:lpstr>KEY POINTS</vt:lpstr>
      <vt:lpstr>KEY POINTS</vt:lpstr>
      <vt:lpstr>KEY POINTS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Jody Lanard</dc:creator>
  <cp:lastModifiedBy>Peter</cp:lastModifiedBy>
  <cp:revision>49</cp:revision>
  <dcterms:created xsi:type="dcterms:W3CDTF">2021-10-25T21:54:33Z</dcterms:created>
  <dcterms:modified xsi:type="dcterms:W3CDTF">2024-02-17T10:27:45Z</dcterms:modified>
</cp:coreProperties>
</file>