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5"/>
  </p:notesMasterIdLst>
  <p:sldIdLst>
    <p:sldId id="879" r:id="rId2"/>
    <p:sldId id="626" r:id="rId3"/>
    <p:sldId id="635" r:id="rId4"/>
    <p:sldId id="637" r:id="rId5"/>
    <p:sldId id="638" r:id="rId6"/>
    <p:sldId id="860" r:id="rId7"/>
    <p:sldId id="861" r:id="rId8"/>
    <p:sldId id="603" r:id="rId9"/>
    <p:sldId id="862" r:id="rId10"/>
    <p:sldId id="630" r:id="rId11"/>
    <p:sldId id="888" r:id="rId12"/>
    <p:sldId id="863" r:id="rId13"/>
    <p:sldId id="864" r:id="rId14"/>
    <p:sldId id="886" r:id="rId15"/>
    <p:sldId id="889" r:id="rId16"/>
    <p:sldId id="890" r:id="rId17"/>
    <p:sldId id="607" r:id="rId18"/>
    <p:sldId id="865" r:id="rId19"/>
    <p:sldId id="885" r:id="rId20"/>
    <p:sldId id="881" r:id="rId21"/>
    <p:sldId id="866" r:id="rId22"/>
    <p:sldId id="884" r:id="rId23"/>
    <p:sldId id="623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673"/>
    <p:restoredTop sz="94690"/>
  </p:normalViewPr>
  <p:slideViewPr>
    <p:cSldViewPr snapToGrid="0" snapToObjects="1">
      <p:cViewPr>
        <p:scale>
          <a:sx n="81" d="100"/>
          <a:sy n="81" d="100"/>
        </p:scale>
        <p:origin x="-192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4430E-0B3A-6340-A730-5C6A30829C5D}" type="datetimeFigureOut">
              <a:rPr lang="en-US" smtClean="0"/>
              <a:t>12/9/2021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AC6B9D-33C0-AA45-96AC-AA9B66439D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492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>
            <a:extLst>
              <a:ext uri="{FF2B5EF4-FFF2-40B4-BE49-F238E27FC236}">
                <a16:creationId xmlns:a16="http://schemas.microsoft.com/office/drawing/2014/main" xmlns="" id="{F8245BBF-3086-8A4A-82C2-D3D289DFC69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Notes Placeholder 2">
            <a:extLst>
              <a:ext uri="{FF2B5EF4-FFF2-40B4-BE49-F238E27FC236}">
                <a16:creationId xmlns:a16="http://schemas.microsoft.com/office/drawing/2014/main" xmlns="" id="{E7EB2DEB-AB10-5941-A776-4DD315C2547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0964" name="Slide Number Placeholder 3">
            <a:extLst>
              <a:ext uri="{FF2B5EF4-FFF2-40B4-BE49-F238E27FC236}">
                <a16:creationId xmlns:a16="http://schemas.microsoft.com/office/drawing/2014/main" xmlns="" id="{59F037B6-ED39-3B4F-9B92-606089DB8A7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defRPr sz="1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defRPr sz="1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defRPr sz="1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defRPr sz="1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defRPr sz="1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19D4280-8E8F-6D45-913F-2DA2691AD9AE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34374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>
            <a:extLst>
              <a:ext uri="{FF2B5EF4-FFF2-40B4-BE49-F238E27FC236}">
                <a16:creationId xmlns:a16="http://schemas.microsoft.com/office/drawing/2014/main" xmlns="" id="{CCDAD1E3-58AF-A646-B921-13B9C647540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0DE66BC-B2A3-F94C-AF0E-74AC97939EBD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1987" name="Rectangle 2">
            <a:extLst>
              <a:ext uri="{FF2B5EF4-FFF2-40B4-BE49-F238E27FC236}">
                <a16:creationId xmlns:a16="http://schemas.microsoft.com/office/drawing/2014/main" xmlns="" id="{B6C9A8D1-82FB-5F47-A9F1-41F0B68A845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4195" name="Rectangle 3">
            <a:extLst>
              <a:ext uri="{FF2B5EF4-FFF2-40B4-BE49-F238E27FC236}">
                <a16:creationId xmlns:a16="http://schemas.microsoft.com/office/drawing/2014/main" xmlns="" id="{8C34AF29-0332-0B42-9828-BB124BD16F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286965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:a16="http://schemas.microsoft.com/office/drawing/2014/main" xmlns="" id="{C886243D-BB94-6143-95DA-3C480DE864F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8C78962-1DF7-BF49-98B4-2E74D045446E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3011" name="Rectangle 2">
            <a:extLst>
              <a:ext uri="{FF2B5EF4-FFF2-40B4-BE49-F238E27FC236}">
                <a16:creationId xmlns:a16="http://schemas.microsoft.com/office/drawing/2014/main" xmlns="" id="{4A47A5D0-D443-454B-8C1F-857589AD3F0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5219" name="Rectangle 3">
            <a:extLst>
              <a:ext uri="{FF2B5EF4-FFF2-40B4-BE49-F238E27FC236}">
                <a16:creationId xmlns:a16="http://schemas.microsoft.com/office/drawing/2014/main" xmlns="" id="{2EF28AD7-CDA0-5449-B8B6-41E95CABFEE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52015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>
            <a:extLst>
              <a:ext uri="{FF2B5EF4-FFF2-40B4-BE49-F238E27FC236}">
                <a16:creationId xmlns:a16="http://schemas.microsoft.com/office/drawing/2014/main" xmlns="" id="{2023963E-8B08-7A49-A9E1-356364CA3DE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54FA5AD-0891-3D47-9282-930994B3BF1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4035" name="Rectangle 2">
            <a:extLst>
              <a:ext uri="{FF2B5EF4-FFF2-40B4-BE49-F238E27FC236}">
                <a16:creationId xmlns:a16="http://schemas.microsoft.com/office/drawing/2014/main" xmlns="" id="{2C5B8B9E-1C29-984E-BBF5-F9A2C997C84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6243" name="Rectangle 3">
            <a:extLst>
              <a:ext uri="{FF2B5EF4-FFF2-40B4-BE49-F238E27FC236}">
                <a16:creationId xmlns:a16="http://schemas.microsoft.com/office/drawing/2014/main" xmlns="" id="{7F0B2FF0-EF1F-6F41-B7DF-F31028B1265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73112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>
            <a:extLst>
              <a:ext uri="{FF2B5EF4-FFF2-40B4-BE49-F238E27FC236}">
                <a16:creationId xmlns:a16="http://schemas.microsoft.com/office/drawing/2014/main" xmlns="" id="{823B1272-B50D-7648-B6AA-BA9052CB4CC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CC63D2-53B0-C544-9F29-ACFCD7606CD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5059" name="Rectangle 2">
            <a:extLst>
              <a:ext uri="{FF2B5EF4-FFF2-40B4-BE49-F238E27FC236}">
                <a16:creationId xmlns:a16="http://schemas.microsoft.com/office/drawing/2014/main" xmlns="" id="{5A844BD3-B59C-5345-A6CB-92DD536093F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7267" name="Rectangle 3">
            <a:extLst>
              <a:ext uri="{FF2B5EF4-FFF2-40B4-BE49-F238E27FC236}">
                <a16:creationId xmlns:a16="http://schemas.microsoft.com/office/drawing/2014/main" xmlns="" id="{740FCDEE-0F9E-7949-BF41-2E7DCDD69EB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80504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>
            <a:extLst>
              <a:ext uri="{FF2B5EF4-FFF2-40B4-BE49-F238E27FC236}">
                <a16:creationId xmlns:a16="http://schemas.microsoft.com/office/drawing/2014/main" xmlns="" id="{218FB286-B9FF-E14E-B5F9-45F2E6ADE21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30E88BC-41BE-CE49-AA5B-18900F33C044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6083" name="Rectangle 2">
            <a:extLst>
              <a:ext uri="{FF2B5EF4-FFF2-40B4-BE49-F238E27FC236}">
                <a16:creationId xmlns:a16="http://schemas.microsoft.com/office/drawing/2014/main" xmlns="" id="{416BE368-AB06-F14D-B76E-417AB51CA9D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7267" name="Rectangle 3">
            <a:extLst>
              <a:ext uri="{FF2B5EF4-FFF2-40B4-BE49-F238E27FC236}">
                <a16:creationId xmlns:a16="http://schemas.microsoft.com/office/drawing/2014/main" xmlns="" id="{A81EE95B-EFB3-DE4D-A789-8F0B50E89C7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24988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>
            <a:extLst>
              <a:ext uri="{FF2B5EF4-FFF2-40B4-BE49-F238E27FC236}">
                <a16:creationId xmlns:a16="http://schemas.microsoft.com/office/drawing/2014/main" xmlns="" id="{3E1B5B86-AE6C-8D48-BF59-69A4AC82619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FC43C6B-582A-574C-AB2B-282DE177D31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7107" name="Rectangle 2">
            <a:extLst>
              <a:ext uri="{FF2B5EF4-FFF2-40B4-BE49-F238E27FC236}">
                <a16:creationId xmlns:a16="http://schemas.microsoft.com/office/drawing/2014/main" xmlns="" id="{F083B29A-82F3-104D-B3E1-2BE9FD63B9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7267" name="Rectangle 3">
            <a:extLst>
              <a:ext uri="{FF2B5EF4-FFF2-40B4-BE49-F238E27FC236}">
                <a16:creationId xmlns:a16="http://schemas.microsoft.com/office/drawing/2014/main" xmlns="" id="{AC557785-EDDE-8E45-BDF5-2FB31163F1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71908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>
            <a:extLst>
              <a:ext uri="{FF2B5EF4-FFF2-40B4-BE49-F238E27FC236}">
                <a16:creationId xmlns:a16="http://schemas.microsoft.com/office/drawing/2014/main" xmlns="" id="{236F7A04-353E-4949-80D8-FEE3AD02CEB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E72E663-F27C-3843-B5B9-995ED359332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8131" name="Rectangle 2">
            <a:extLst>
              <a:ext uri="{FF2B5EF4-FFF2-40B4-BE49-F238E27FC236}">
                <a16:creationId xmlns:a16="http://schemas.microsoft.com/office/drawing/2014/main" xmlns="" id="{92C6C201-7D74-8E4C-9344-83120300E13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0339" name="Rectangle 3">
            <a:extLst>
              <a:ext uri="{FF2B5EF4-FFF2-40B4-BE49-F238E27FC236}">
                <a16:creationId xmlns:a16="http://schemas.microsoft.com/office/drawing/2014/main" xmlns="" id="{8502A732-040E-CC4E-AC61-92C0FFE5F4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88033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:a16="http://schemas.microsoft.com/office/drawing/2014/main" xmlns="" id="{151EB0D4-F200-774E-B125-4528AFEF9AE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68358FB-D3FF-3947-A92D-1DA49252B8F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9155" name="Rectangle 2">
            <a:extLst>
              <a:ext uri="{FF2B5EF4-FFF2-40B4-BE49-F238E27FC236}">
                <a16:creationId xmlns:a16="http://schemas.microsoft.com/office/drawing/2014/main" xmlns="" id="{F7EED160-1E96-9749-BC17-CC5323536FB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1779" name="Rectangle 3">
            <a:extLst>
              <a:ext uri="{FF2B5EF4-FFF2-40B4-BE49-F238E27FC236}">
                <a16:creationId xmlns:a16="http://schemas.microsoft.com/office/drawing/2014/main" xmlns="" id="{6E7B973D-F6FC-4642-B541-9E37686885C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7801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>
            <a:extLst>
              <a:ext uri="{FF2B5EF4-FFF2-40B4-BE49-F238E27FC236}">
                <a16:creationId xmlns:a16="http://schemas.microsoft.com/office/drawing/2014/main" xmlns="" id="{F8C9CAC7-C9D3-1247-86CB-CC2E89D132B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89634C8-8FAB-E744-AC7F-2FC93D0DCD72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0179" name="Rectangle 2">
            <a:extLst>
              <a:ext uri="{FF2B5EF4-FFF2-40B4-BE49-F238E27FC236}">
                <a16:creationId xmlns:a16="http://schemas.microsoft.com/office/drawing/2014/main" xmlns="" id="{90635657-5B59-9749-89FB-2449F0C30B6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3411" name="Rectangle 3">
            <a:extLst>
              <a:ext uri="{FF2B5EF4-FFF2-40B4-BE49-F238E27FC236}">
                <a16:creationId xmlns:a16="http://schemas.microsoft.com/office/drawing/2014/main" xmlns="" id="{C1AEFC59-6CCA-D644-BAB1-0FCACAA6F1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dirty="0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46113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>
            <a:extLst>
              <a:ext uri="{FF2B5EF4-FFF2-40B4-BE49-F238E27FC236}">
                <a16:creationId xmlns:a16="http://schemas.microsoft.com/office/drawing/2014/main" xmlns="" id="{9B5E4E99-72A9-214E-A67D-583169F1F1C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527ACE-84A6-F445-B63E-A10BFDDBF58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1203" name="Rectangle 2">
            <a:extLst>
              <a:ext uri="{FF2B5EF4-FFF2-40B4-BE49-F238E27FC236}">
                <a16:creationId xmlns:a16="http://schemas.microsoft.com/office/drawing/2014/main" xmlns="" id="{C7FCF43E-9750-494B-A714-69A6C52EE4E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4435" name="Rectangle 3">
            <a:extLst>
              <a:ext uri="{FF2B5EF4-FFF2-40B4-BE49-F238E27FC236}">
                <a16:creationId xmlns:a16="http://schemas.microsoft.com/office/drawing/2014/main" xmlns="" id="{D1DEB242-CF18-3B43-892F-18D65E044D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dirty="0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49055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>
            <a:extLst>
              <a:ext uri="{FF2B5EF4-FFF2-40B4-BE49-F238E27FC236}">
                <a16:creationId xmlns:a16="http://schemas.microsoft.com/office/drawing/2014/main" xmlns="" id="{2F3F3788-E919-8D4D-B9B2-7762AA248EB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4B5178C-EE46-4244-A6FC-464DABC2FC3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2227" name="Rectangle 2">
            <a:extLst>
              <a:ext uri="{FF2B5EF4-FFF2-40B4-BE49-F238E27FC236}">
                <a16:creationId xmlns:a16="http://schemas.microsoft.com/office/drawing/2014/main" xmlns="" id="{5966CD20-184A-3049-B1DA-9C98ACAD91F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4435" name="Rectangle 3">
            <a:extLst>
              <a:ext uri="{FF2B5EF4-FFF2-40B4-BE49-F238E27FC236}">
                <a16:creationId xmlns:a16="http://schemas.microsoft.com/office/drawing/2014/main" xmlns="" id="{235F0A98-7887-5144-B379-7170931535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55244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:a16="http://schemas.microsoft.com/office/drawing/2014/main" xmlns="" id="{F72BAE8F-3FD7-0344-B0ED-64A31183EBD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F98F928-97DC-114A-BFFF-CEA43DCCD68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3251" name="Rectangle 2">
            <a:extLst>
              <a:ext uri="{FF2B5EF4-FFF2-40B4-BE49-F238E27FC236}">
                <a16:creationId xmlns:a16="http://schemas.microsoft.com/office/drawing/2014/main" xmlns="" id="{76C8F2AD-434A-2D4E-9923-6D3B0CF9E8C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8531" name="Rectangle 3">
            <a:extLst>
              <a:ext uri="{FF2B5EF4-FFF2-40B4-BE49-F238E27FC236}">
                <a16:creationId xmlns:a16="http://schemas.microsoft.com/office/drawing/2014/main" xmlns="" id="{8F4BD1B8-6CBD-074B-81E9-47BCC184C6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79874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>
            <a:extLst>
              <a:ext uri="{FF2B5EF4-FFF2-40B4-BE49-F238E27FC236}">
                <a16:creationId xmlns:a16="http://schemas.microsoft.com/office/drawing/2014/main" xmlns="" id="{161602A1-CB3B-1E46-A3C9-7CE565A3A0B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1975274-615F-2941-A679-E93AEC8EDD9F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4275" name="Rectangle 2">
            <a:extLst>
              <a:ext uri="{FF2B5EF4-FFF2-40B4-BE49-F238E27FC236}">
                <a16:creationId xmlns:a16="http://schemas.microsoft.com/office/drawing/2014/main" xmlns="" id="{88D333DF-2F13-094B-BD4B-03B2E09E31F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8531" name="Rectangle 3">
            <a:extLst>
              <a:ext uri="{FF2B5EF4-FFF2-40B4-BE49-F238E27FC236}">
                <a16:creationId xmlns:a16="http://schemas.microsoft.com/office/drawing/2014/main" xmlns="" id="{55D72867-A72F-A142-BBE0-9BA6CD6FAFC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96966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>
            <a:extLst>
              <a:ext uri="{FF2B5EF4-FFF2-40B4-BE49-F238E27FC236}">
                <a16:creationId xmlns:a16="http://schemas.microsoft.com/office/drawing/2014/main" xmlns="" id="{5ED10534-2EB9-A943-916C-1CF16388FD2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991B687-406E-A742-900F-552D0F65E7D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5299" name="Rectangle 2">
            <a:extLst>
              <a:ext uri="{FF2B5EF4-FFF2-40B4-BE49-F238E27FC236}">
                <a16:creationId xmlns:a16="http://schemas.microsoft.com/office/drawing/2014/main" xmlns="" id="{C719F6D1-7FD1-224C-AA55-0706C2687B9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8531" name="Rectangle 3">
            <a:extLst>
              <a:ext uri="{FF2B5EF4-FFF2-40B4-BE49-F238E27FC236}">
                <a16:creationId xmlns:a16="http://schemas.microsoft.com/office/drawing/2014/main" xmlns="" id="{89CC0EA7-0096-9C46-BE03-2B58E0CF2BA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7150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>
            <a:extLst>
              <a:ext uri="{FF2B5EF4-FFF2-40B4-BE49-F238E27FC236}">
                <a16:creationId xmlns:a16="http://schemas.microsoft.com/office/drawing/2014/main" xmlns="" id="{3467CE33-2670-BF4B-81D0-D269B6072F3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8161E6C-0F5F-E649-A6AD-2AF925B8DB9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6323" name="Rectangle 2">
            <a:extLst>
              <a:ext uri="{FF2B5EF4-FFF2-40B4-BE49-F238E27FC236}">
                <a16:creationId xmlns:a16="http://schemas.microsoft.com/office/drawing/2014/main" xmlns="" id="{13CD8860-6750-0945-AF74-29CEC0311CA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8531" name="Rectangle 3">
            <a:extLst>
              <a:ext uri="{FF2B5EF4-FFF2-40B4-BE49-F238E27FC236}">
                <a16:creationId xmlns:a16="http://schemas.microsoft.com/office/drawing/2014/main" xmlns="" id="{0AD05613-95B5-0741-8346-3CE2124B9A8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11369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>
            <a:extLst>
              <a:ext uri="{FF2B5EF4-FFF2-40B4-BE49-F238E27FC236}">
                <a16:creationId xmlns:a16="http://schemas.microsoft.com/office/drawing/2014/main" xmlns="" id="{E2034D44-D262-7844-B4C9-3BDCEF9B8BA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647877-1132-E74B-B8CE-6BB37C13CFC7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xmlns="" id="{E5F1F528-2CAD-8048-BBC8-F623B5F5EF7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23" name="Rectangle 3">
            <a:extLst>
              <a:ext uri="{FF2B5EF4-FFF2-40B4-BE49-F238E27FC236}">
                <a16:creationId xmlns:a16="http://schemas.microsoft.com/office/drawing/2014/main" xmlns="" id="{D043FCD6-09DF-E54B-9ACE-A225F61895E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79762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xmlns="" id="{ED2612F3-0316-4D47-B8FF-B6834AF0E9DD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1305117" cy="6173788"/>
            <a:chOff x="0" y="0"/>
            <a:chExt cx="5341" cy="3889"/>
          </a:xfrm>
        </p:grpSpPr>
        <p:sp>
          <p:nvSpPr>
            <p:cNvPr id="5" name="Freeform 3">
              <a:extLst>
                <a:ext uri="{FF2B5EF4-FFF2-40B4-BE49-F238E27FC236}">
                  <a16:creationId xmlns:a16="http://schemas.microsoft.com/office/drawing/2014/main" xmlns="" id="{39D9A910-38BB-164C-AE26-6B10C87CB70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3863" cy="3889"/>
            </a:xfrm>
            <a:custGeom>
              <a:avLst/>
              <a:gdLst>
                <a:gd name="T0" fmla="*/ 3862 w 3863"/>
                <a:gd name="T1" fmla="*/ 3418 h 3889"/>
                <a:gd name="T2" fmla="*/ 457 w 3863"/>
                <a:gd name="T3" fmla="*/ 0 h 3889"/>
                <a:gd name="T4" fmla="*/ 0 w 3863"/>
                <a:gd name="T5" fmla="*/ 0 h 3889"/>
                <a:gd name="T6" fmla="*/ 0 w 3863"/>
                <a:gd name="T7" fmla="*/ 481 h 3889"/>
                <a:gd name="T8" fmla="*/ 3394 w 3863"/>
                <a:gd name="T9" fmla="*/ 3888 h 3889"/>
                <a:gd name="T10" fmla="*/ 3862 w 3863"/>
                <a:gd name="T11" fmla="*/ 3418 h 38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863" h="3889">
                  <a:moveTo>
                    <a:pt x="3862" y="3418"/>
                  </a:moveTo>
                  <a:lnTo>
                    <a:pt x="457" y="0"/>
                  </a:lnTo>
                  <a:lnTo>
                    <a:pt x="0" y="0"/>
                  </a:lnTo>
                  <a:lnTo>
                    <a:pt x="0" y="481"/>
                  </a:lnTo>
                  <a:lnTo>
                    <a:pt x="3394" y="3888"/>
                  </a:lnTo>
                  <a:lnTo>
                    <a:pt x="3862" y="3418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6" name="Freeform 4">
              <a:extLst>
                <a:ext uri="{FF2B5EF4-FFF2-40B4-BE49-F238E27FC236}">
                  <a16:creationId xmlns:a16="http://schemas.microsoft.com/office/drawing/2014/main" xmlns="" id="{83CB7614-1AAA-F144-8A9E-F0CE805E3D29}"/>
                </a:ext>
              </a:extLst>
            </p:cNvPr>
            <p:cNvSpPr>
              <a:spLocks/>
            </p:cNvSpPr>
            <p:nvPr/>
          </p:nvSpPr>
          <p:spPr bwMode="auto">
            <a:xfrm>
              <a:off x="860" y="0"/>
              <a:ext cx="3394" cy="3223"/>
            </a:xfrm>
            <a:custGeom>
              <a:avLst/>
              <a:gdLst>
                <a:gd name="T0" fmla="*/ 370 w 3394"/>
                <a:gd name="T1" fmla="*/ 0 h 3223"/>
                <a:gd name="T2" fmla="*/ 3393 w 3394"/>
                <a:gd name="T3" fmla="*/ 3036 h 3223"/>
                <a:gd name="T4" fmla="*/ 3208 w 3394"/>
                <a:gd name="T5" fmla="*/ 3222 h 3223"/>
                <a:gd name="T6" fmla="*/ 0 w 3394"/>
                <a:gd name="T7" fmla="*/ 0 h 3223"/>
                <a:gd name="T8" fmla="*/ 370 w 3394"/>
                <a:gd name="T9" fmla="*/ 0 h 32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394" h="3223">
                  <a:moveTo>
                    <a:pt x="370" y="0"/>
                  </a:moveTo>
                  <a:lnTo>
                    <a:pt x="3393" y="3036"/>
                  </a:lnTo>
                  <a:lnTo>
                    <a:pt x="3208" y="3222"/>
                  </a:lnTo>
                  <a:lnTo>
                    <a:pt x="0" y="0"/>
                  </a:lnTo>
                  <a:lnTo>
                    <a:pt x="37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7" name="Freeform 5">
              <a:extLst>
                <a:ext uri="{FF2B5EF4-FFF2-40B4-BE49-F238E27FC236}">
                  <a16:creationId xmlns:a16="http://schemas.microsoft.com/office/drawing/2014/main" xmlns="" id="{BE478127-325A-1E4A-90BB-D0F09A1E51AE}"/>
                </a:ext>
              </a:extLst>
            </p:cNvPr>
            <p:cNvSpPr>
              <a:spLocks/>
            </p:cNvSpPr>
            <p:nvPr/>
          </p:nvSpPr>
          <p:spPr bwMode="auto">
            <a:xfrm>
              <a:off x="2187" y="0"/>
              <a:ext cx="2859" cy="2556"/>
            </a:xfrm>
            <a:custGeom>
              <a:avLst/>
              <a:gdLst>
                <a:gd name="T0" fmla="*/ 630 w 2859"/>
                <a:gd name="T1" fmla="*/ 0 h 2556"/>
                <a:gd name="T2" fmla="*/ 2858 w 2859"/>
                <a:gd name="T3" fmla="*/ 2238 h 2556"/>
                <a:gd name="T4" fmla="*/ 2543 w 2859"/>
                <a:gd name="T5" fmla="*/ 2555 h 2556"/>
                <a:gd name="T6" fmla="*/ 0 w 2859"/>
                <a:gd name="T7" fmla="*/ 0 h 2556"/>
                <a:gd name="T8" fmla="*/ 630 w 2859"/>
                <a:gd name="T9" fmla="*/ 0 h 25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59" h="2556">
                  <a:moveTo>
                    <a:pt x="630" y="0"/>
                  </a:moveTo>
                  <a:lnTo>
                    <a:pt x="2858" y="2238"/>
                  </a:lnTo>
                  <a:lnTo>
                    <a:pt x="2543" y="2555"/>
                  </a:lnTo>
                  <a:lnTo>
                    <a:pt x="0" y="0"/>
                  </a:lnTo>
                  <a:lnTo>
                    <a:pt x="63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8" name="Freeform 6">
              <a:extLst>
                <a:ext uri="{FF2B5EF4-FFF2-40B4-BE49-F238E27FC236}">
                  <a16:creationId xmlns:a16="http://schemas.microsoft.com/office/drawing/2014/main" xmlns="" id="{A04B4C81-20BB-B44B-B053-2A8B6254311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5" y="0"/>
              <a:ext cx="2286" cy="2121"/>
            </a:xfrm>
            <a:custGeom>
              <a:avLst/>
              <a:gdLst>
                <a:gd name="T0" fmla="*/ 0 w 2286"/>
                <a:gd name="T1" fmla="*/ 0 h 2121"/>
                <a:gd name="T2" fmla="*/ 2111 w 2286"/>
                <a:gd name="T3" fmla="*/ 2120 h 2121"/>
                <a:gd name="T4" fmla="*/ 2285 w 2286"/>
                <a:gd name="T5" fmla="*/ 1945 h 2121"/>
                <a:gd name="T6" fmla="*/ 348 w 2286"/>
                <a:gd name="T7" fmla="*/ 0 h 2121"/>
                <a:gd name="T8" fmla="*/ 0 w 2286"/>
                <a:gd name="T9" fmla="*/ 0 h 21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286" h="2121">
                  <a:moveTo>
                    <a:pt x="0" y="0"/>
                  </a:moveTo>
                  <a:lnTo>
                    <a:pt x="2111" y="2120"/>
                  </a:lnTo>
                  <a:lnTo>
                    <a:pt x="2285" y="1945"/>
                  </a:lnTo>
                  <a:lnTo>
                    <a:pt x="348" y="0"/>
                  </a:lnTo>
                  <a:lnTo>
                    <a:pt x="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</p:grpSp>
      <p:sp>
        <p:nvSpPr>
          <p:cNvPr id="9" name="Line 12">
            <a:extLst>
              <a:ext uri="{FF2B5EF4-FFF2-40B4-BE49-F238E27FC236}">
                <a16:creationId xmlns:a16="http://schemas.microsoft.com/office/drawing/2014/main" xmlns="" id="{35A83922-676E-994E-934E-BD6C63BEC3F8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0" y="0"/>
            <a:ext cx="0" cy="853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800"/>
          </a:p>
        </p:txBody>
      </p:sp>
      <p:sp>
        <p:nvSpPr>
          <p:cNvPr id="10" name="Line 13">
            <a:extLst>
              <a:ext uri="{FF2B5EF4-FFF2-40B4-BE49-F238E27FC236}">
                <a16:creationId xmlns:a16="http://schemas.microsoft.com/office/drawing/2014/main" xmlns="" id="{2B4F1F25-B28C-4E43-A5BE-AF64F3DD1978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-2743200" y="6858000"/>
            <a:ext cx="20726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800"/>
          </a:p>
        </p:txBody>
      </p:sp>
      <p:sp>
        <p:nvSpPr>
          <p:cNvPr id="11" name="Line 14">
            <a:extLst>
              <a:ext uri="{FF2B5EF4-FFF2-40B4-BE49-F238E27FC236}">
                <a16:creationId xmlns:a16="http://schemas.microsoft.com/office/drawing/2014/main" xmlns="" id="{28C8B27C-DC17-5A44-8C51-99D5A465A6F4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12192000" y="685800"/>
            <a:ext cx="0" cy="853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800"/>
          </a:p>
        </p:txBody>
      </p:sp>
      <p:sp>
        <p:nvSpPr>
          <p:cNvPr id="730119" name="Rectangle 7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143000"/>
            <a:ext cx="103632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730120" name="Rectangle 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2819400"/>
            <a:ext cx="8534400" cy="1752600"/>
          </a:xfrm>
        </p:spPr>
        <p:txBody>
          <a:bodyPr lIns="92075" tIns="46038" rIns="92075" bIns="46038"/>
          <a:lstStyle>
            <a:lvl1pPr marL="0" indent="0" algn="ctr">
              <a:buFont typeface="Wingdings" charset="0"/>
              <a:buNone/>
              <a:defRPr/>
            </a:lvl1pPr>
          </a:lstStyle>
          <a:p>
            <a:pPr lvl="0"/>
            <a:r>
              <a:rPr lang="en-US" noProof="0"/>
              <a:t>Click to edit Master subtitle style</a:t>
            </a:r>
          </a:p>
        </p:txBody>
      </p:sp>
      <p:sp>
        <p:nvSpPr>
          <p:cNvPr id="12" name="Rectangle 9">
            <a:extLst>
              <a:ext uri="{FF2B5EF4-FFF2-40B4-BE49-F238E27FC236}">
                <a16:creationId xmlns:a16="http://schemas.microsoft.com/office/drawing/2014/main" xmlns="" id="{B956CF40-FF66-1440-A1D5-A2E1D5D6DFBD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Rectangle 10">
            <a:extLst>
              <a:ext uri="{FF2B5EF4-FFF2-40B4-BE49-F238E27FC236}">
                <a16:creationId xmlns:a16="http://schemas.microsoft.com/office/drawing/2014/main" xmlns="" id="{83735419-18B9-4947-B4CA-FFE509EA48B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</a:p>
        </p:txBody>
      </p:sp>
      <p:sp>
        <p:nvSpPr>
          <p:cNvPr id="14" name="Rectangle 11">
            <a:extLst>
              <a:ext uri="{FF2B5EF4-FFF2-40B4-BE49-F238E27FC236}">
                <a16:creationId xmlns:a16="http://schemas.microsoft.com/office/drawing/2014/main" xmlns="" id="{06C6D42B-A6F5-1541-8E4F-3C6F5C159C1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B682A8D-C01D-4A47-846A-965F3F6C954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73434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41476"/>
            <a:ext cx="10363200" cy="437832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xmlns="" id="{12FD7E58-77EC-CB4D-AE68-F127ED1675A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xmlns="" id="{F040ECA2-C6BA-874C-B8D8-87EE391ED14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812800" y="6248400"/>
            <a:ext cx="924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xmlns="" id="{AE9258EF-2D63-364D-8239-4392A25CA9C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BD8D97-76A8-6543-8ABD-BF555CA4AE7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90967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xmlns="" id="{AD95995D-F9FE-B244-8585-C712257F9AE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xmlns="" id="{C135C347-6C3D-1849-A366-3E158E21E2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xmlns="" id="{6FC38459-CD94-A544-898F-17560F2DA3D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C9DA9C-F9B4-A44C-AF40-881ABD2D5A7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72407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41475"/>
            <a:ext cx="5080000" cy="4454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41475"/>
            <a:ext cx="5080000" cy="4454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A1DB5770-327F-C541-8BB3-C6266DF8F7A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xmlns="" id="{B253390D-DE4D-BB4C-890C-1BDB6C821B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9B349730-5B32-4943-AE93-26EAEF5A733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204D22-6D4E-DD47-8C6E-83F14EE59EE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33071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xmlns="" id="{F190C899-03E7-B84D-BEA0-982DBF701AF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xmlns="" id="{E213219B-189E-BC43-8C2B-FE24C71E312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xmlns="" id="{4D3E8278-F17A-2C47-97DD-A600FAF5319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6C4C27-28C9-5649-A65C-78FA363C2BE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66834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8">
            <a:extLst>
              <a:ext uri="{FF2B5EF4-FFF2-40B4-BE49-F238E27FC236}">
                <a16:creationId xmlns:a16="http://schemas.microsoft.com/office/drawing/2014/main" xmlns="" id="{ECBA2177-0617-C74C-9AEF-9F4F9E59DCB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xmlns="" id="{ACBB6DCF-DDA1-0C43-8688-8F9F7B34E79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xmlns="" id="{F643F417-22AD-E548-BA06-73EA1E3589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C99C42-2AF9-254B-B5FC-53E1FAC03E6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59102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xmlns="" id="{6DEA378A-6A59-154C-BD79-C45CFEB388C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C19E7D1F-2BB8-714E-A8A6-C89E409CC5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xmlns="" id="{F908797A-FFCD-804D-B4AE-91D49DD1BFE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2D3F4C-BB97-074A-8721-A01129002AA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36088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837A726D-FE95-BA40-A59A-AE8C7E5E520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xmlns="" id="{6FC7794E-AB4B-B141-BBB1-048A440FB6D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80511667-9EE7-FC45-817A-FD07788FF80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5115ED-9597-124C-8007-7DE66804D49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82894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26C8C5F1-D76C-6845-801B-81A803213A6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xmlns="" id="{6BE5AC05-598B-6D4D-B0E1-DD8B4A28E42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9079DC16-0A43-2242-B2B9-E27B6646B53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8E9311-50FF-6E47-8029-5DFFAAE84EA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45600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xmlns="" id="{2A703012-CDF8-2B44-AFFB-87A2073F8D9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xmlns="" id="{BAD4692F-E047-324B-AC57-597B6E38F9D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xmlns="" id="{31EE7364-2B86-AB4B-9E4F-EDFF4816D9B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9FB417-8C60-0A4E-B7B1-67A894FB542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0667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6800" y="228600"/>
            <a:ext cx="2590800" cy="5867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28600"/>
            <a:ext cx="75692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xmlns="" id="{6713C130-8B16-5440-9E59-709CA45101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xmlns="" id="{D04688A4-1B60-C44B-9E45-506043B1F0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xmlns="" id="{73C812D6-B246-6041-BD17-21C9B5666F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228D64-2395-8D45-8573-0945DDD03BF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953511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10363200" cy="12192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641475"/>
            <a:ext cx="5080000" cy="4454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41475"/>
            <a:ext cx="5080000" cy="4454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0A1EF0EC-8424-8141-B4E7-841C8D88358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xmlns="" id="{B453BD4C-3DD5-D84A-9133-3928241024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CC4A99A2-D340-E44C-907B-62F6E1AD8AD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7A5042-4531-A241-8168-8058F67DE16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89059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OverTx" preserve="1">
  <p:cSld name="Title and 2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10363200" cy="12192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41476"/>
            <a:ext cx="5080000" cy="2151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41476"/>
            <a:ext cx="5080000" cy="2151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914400" y="3944938"/>
            <a:ext cx="10363200" cy="2151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xmlns="" id="{84527BE6-E692-A04D-B872-D07470C4C98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xmlns="" id="{8A05218C-EEFF-4144-B8E9-E21002CAB17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8" name="Rectangle 10">
            <a:extLst>
              <a:ext uri="{FF2B5EF4-FFF2-40B4-BE49-F238E27FC236}">
                <a16:creationId xmlns:a16="http://schemas.microsoft.com/office/drawing/2014/main" xmlns="" id="{11E4B381-092E-D049-9166-07D1D626E04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EA2AB0-A1C8-E34B-989E-3CA93403203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437857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>
            <a:extLst>
              <a:ext uri="{FF2B5EF4-FFF2-40B4-BE49-F238E27FC236}">
                <a16:creationId xmlns:a16="http://schemas.microsoft.com/office/drawing/2014/main" xmlns="" id="{0F60F9BF-4F81-B840-8C83-CFB91A6F49D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1305117" cy="6173788"/>
            <a:chOff x="0" y="0"/>
            <a:chExt cx="5341" cy="3889"/>
          </a:xfrm>
        </p:grpSpPr>
        <p:sp>
          <p:nvSpPr>
            <p:cNvPr id="1033" name="Freeform 3">
              <a:extLst>
                <a:ext uri="{FF2B5EF4-FFF2-40B4-BE49-F238E27FC236}">
                  <a16:creationId xmlns:a16="http://schemas.microsoft.com/office/drawing/2014/main" xmlns="" id="{75710947-5380-4748-A67B-5B1DAD8246D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3863" cy="3889"/>
            </a:xfrm>
            <a:custGeom>
              <a:avLst/>
              <a:gdLst>
                <a:gd name="T0" fmla="*/ 3862 w 3863"/>
                <a:gd name="T1" fmla="*/ 3418 h 3889"/>
                <a:gd name="T2" fmla="*/ 457 w 3863"/>
                <a:gd name="T3" fmla="*/ 0 h 3889"/>
                <a:gd name="T4" fmla="*/ 0 w 3863"/>
                <a:gd name="T5" fmla="*/ 0 h 3889"/>
                <a:gd name="T6" fmla="*/ 0 w 3863"/>
                <a:gd name="T7" fmla="*/ 481 h 3889"/>
                <a:gd name="T8" fmla="*/ 3394 w 3863"/>
                <a:gd name="T9" fmla="*/ 3888 h 3889"/>
                <a:gd name="T10" fmla="*/ 3862 w 3863"/>
                <a:gd name="T11" fmla="*/ 3418 h 38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863" h="3889">
                  <a:moveTo>
                    <a:pt x="3862" y="3418"/>
                  </a:moveTo>
                  <a:lnTo>
                    <a:pt x="457" y="0"/>
                  </a:lnTo>
                  <a:lnTo>
                    <a:pt x="0" y="0"/>
                  </a:lnTo>
                  <a:lnTo>
                    <a:pt x="0" y="481"/>
                  </a:lnTo>
                  <a:lnTo>
                    <a:pt x="3394" y="3888"/>
                  </a:lnTo>
                  <a:lnTo>
                    <a:pt x="3862" y="3418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1034" name="Freeform 4">
              <a:extLst>
                <a:ext uri="{FF2B5EF4-FFF2-40B4-BE49-F238E27FC236}">
                  <a16:creationId xmlns:a16="http://schemas.microsoft.com/office/drawing/2014/main" xmlns="" id="{B1E31281-B916-ED45-AE23-D1EE97436844}"/>
                </a:ext>
              </a:extLst>
            </p:cNvPr>
            <p:cNvSpPr>
              <a:spLocks/>
            </p:cNvSpPr>
            <p:nvPr/>
          </p:nvSpPr>
          <p:spPr bwMode="auto">
            <a:xfrm>
              <a:off x="860" y="0"/>
              <a:ext cx="3394" cy="3223"/>
            </a:xfrm>
            <a:custGeom>
              <a:avLst/>
              <a:gdLst>
                <a:gd name="T0" fmla="*/ 370 w 3394"/>
                <a:gd name="T1" fmla="*/ 0 h 3223"/>
                <a:gd name="T2" fmla="*/ 3393 w 3394"/>
                <a:gd name="T3" fmla="*/ 3036 h 3223"/>
                <a:gd name="T4" fmla="*/ 3208 w 3394"/>
                <a:gd name="T5" fmla="*/ 3222 h 3223"/>
                <a:gd name="T6" fmla="*/ 0 w 3394"/>
                <a:gd name="T7" fmla="*/ 0 h 3223"/>
                <a:gd name="T8" fmla="*/ 370 w 3394"/>
                <a:gd name="T9" fmla="*/ 0 h 32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394" h="3223">
                  <a:moveTo>
                    <a:pt x="370" y="0"/>
                  </a:moveTo>
                  <a:lnTo>
                    <a:pt x="3393" y="3036"/>
                  </a:lnTo>
                  <a:lnTo>
                    <a:pt x="3208" y="3222"/>
                  </a:lnTo>
                  <a:lnTo>
                    <a:pt x="0" y="0"/>
                  </a:lnTo>
                  <a:lnTo>
                    <a:pt x="37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1035" name="Freeform 5">
              <a:extLst>
                <a:ext uri="{FF2B5EF4-FFF2-40B4-BE49-F238E27FC236}">
                  <a16:creationId xmlns:a16="http://schemas.microsoft.com/office/drawing/2014/main" xmlns="" id="{22BE56E8-4CA9-4C40-9375-D3B508BBE08E}"/>
                </a:ext>
              </a:extLst>
            </p:cNvPr>
            <p:cNvSpPr>
              <a:spLocks/>
            </p:cNvSpPr>
            <p:nvPr/>
          </p:nvSpPr>
          <p:spPr bwMode="auto">
            <a:xfrm>
              <a:off x="2187" y="0"/>
              <a:ext cx="2859" cy="2556"/>
            </a:xfrm>
            <a:custGeom>
              <a:avLst/>
              <a:gdLst>
                <a:gd name="T0" fmla="*/ 630 w 2859"/>
                <a:gd name="T1" fmla="*/ 0 h 2556"/>
                <a:gd name="T2" fmla="*/ 2858 w 2859"/>
                <a:gd name="T3" fmla="*/ 2238 h 2556"/>
                <a:gd name="T4" fmla="*/ 2543 w 2859"/>
                <a:gd name="T5" fmla="*/ 2555 h 2556"/>
                <a:gd name="T6" fmla="*/ 0 w 2859"/>
                <a:gd name="T7" fmla="*/ 0 h 2556"/>
                <a:gd name="T8" fmla="*/ 630 w 2859"/>
                <a:gd name="T9" fmla="*/ 0 h 25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59" h="2556">
                  <a:moveTo>
                    <a:pt x="630" y="0"/>
                  </a:moveTo>
                  <a:lnTo>
                    <a:pt x="2858" y="2238"/>
                  </a:lnTo>
                  <a:lnTo>
                    <a:pt x="2543" y="2555"/>
                  </a:lnTo>
                  <a:lnTo>
                    <a:pt x="0" y="0"/>
                  </a:lnTo>
                  <a:lnTo>
                    <a:pt x="63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1036" name="Freeform 6">
              <a:extLst>
                <a:ext uri="{FF2B5EF4-FFF2-40B4-BE49-F238E27FC236}">
                  <a16:creationId xmlns:a16="http://schemas.microsoft.com/office/drawing/2014/main" xmlns="" id="{A628E018-3943-A044-BC9E-59B213687002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5" y="0"/>
              <a:ext cx="2286" cy="2121"/>
            </a:xfrm>
            <a:custGeom>
              <a:avLst/>
              <a:gdLst>
                <a:gd name="T0" fmla="*/ 0 w 2286"/>
                <a:gd name="T1" fmla="*/ 0 h 2121"/>
                <a:gd name="T2" fmla="*/ 2111 w 2286"/>
                <a:gd name="T3" fmla="*/ 2120 h 2121"/>
                <a:gd name="T4" fmla="*/ 2285 w 2286"/>
                <a:gd name="T5" fmla="*/ 1945 h 2121"/>
                <a:gd name="T6" fmla="*/ 348 w 2286"/>
                <a:gd name="T7" fmla="*/ 0 h 2121"/>
                <a:gd name="T8" fmla="*/ 0 w 2286"/>
                <a:gd name="T9" fmla="*/ 0 h 21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286" h="2121">
                  <a:moveTo>
                    <a:pt x="0" y="0"/>
                  </a:moveTo>
                  <a:lnTo>
                    <a:pt x="2111" y="2120"/>
                  </a:lnTo>
                  <a:lnTo>
                    <a:pt x="2285" y="1945"/>
                  </a:lnTo>
                  <a:lnTo>
                    <a:pt x="348" y="0"/>
                  </a:lnTo>
                  <a:lnTo>
                    <a:pt x="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</p:grpSp>
      <p:sp>
        <p:nvSpPr>
          <p:cNvPr id="729095" name="Rectangle 7">
            <a:extLst>
              <a:ext uri="{FF2B5EF4-FFF2-40B4-BE49-F238E27FC236}">
                <a16:creationId xmlns:a16="http://schemas.microsoft.com/office/drawing/2014/main" xmlns="" id="{80F8FA8C-B723-C843-84F8-8FDFE46EDD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28600"/>
            <a:ext cx="10363200" cy="1219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729096" name="Rectangle 8">
            <a:extLst>
              <a:ext uri="{FF2B5EF4-FFF2-40B4-BE49-F238E27FC236}">
                <a16:creationId xmlns:a16="http://schemas.microsoft.com/office/drawing/2014/main" xmlns="" id="{74CE9FA7-F9DB-2341-B3FD-54ECA0D0C9B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50000"/>
              </a:spcBef>
              <a:defRPr>
                <a:latin typeface="Times New Roman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29097" name="Rectangle 9">
            <a:extLst>
              <a:ext uri="{FF2B5EF4-FFF2-40B4-BE49-F238E27FC236}">
                <a16:creationId xmlns:a16="http://schemas.microsoft.com/office/drawing/2014/main" xmlns="" id="{128D82CA-ED5C-B84F-85AD-14C35CAE59B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32368" y="6173788"/>
            <a:ext cx="9834033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50000"/>
              </a:spcBef>
              <a:defRPr>
                <a:latin typeface="Times New Roman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729098" name="Rectangle 10">
            <a:extLst>
              <a:ext uri="{FF2B5EF4-FFF2-40B4-BE49-F238E27FC236}">
                <a16:creationId xmlns:a16="http://schemas.microsoft.com/office/drawing/2014/main" xmlns="" id="{C2228C18-50A4-494A-8A20-F2D1097B82C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50000"/>
              </a:spcBef>
              <a:defRPr/>
            </a:lvl1pPr>
          </a:lstStyle>
          <a:p>
            <a:fld id="{2DAE4FA8-FD81-364E-A695-96ABC3932139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729099" name="Rectangle 11">
            <a:extLst>
              <a:ext uri="{FF2B5EF4-FFF2-40B4-BE49-F238E27FC236}">
                <a16:creationId xmlns:a16="http://schemas.microsoft.com/office/drawing/2014/main" xmlns="" id="{95AC04BD-9089-5148-8AC0-47DBDE90F0A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41475"/>
            <a:ext cx="10363200" cy="44545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32" name="Line 12">
            <a:extLst>
              <a:ext uri="{FF2B5EF4-FFF2-40B4-BE49-F238E27FC236}">
                <a16:creationId xmlns:a16="http://schemas.microsoft.com/office/drawing/2014/main" xmlns="" id="{8B41BC42-F898-6741-A10E-416157BA49AA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0" y="0"/>
            <a:ext cx="0" cy="853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10447563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MS PGothic" panose="020B0600070205080204" pitchFamily="34" charset="-128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MS PGothic" panose="020B0600070205080204" pitchFamily="34" charset="-128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MS PGothic" panose="020B0600070205080204" pitchFamily="34" charset="-128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MS PGothic" panose="020B0600070205080204" pitchFamily="34" charset="-128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MS PGothic" panose="020B0600070205080204" pitchFamily="34" charset="-128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ＭＳ Ｐゴシック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MS PGothic" panose="020B0600070205080204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MS PGothic" panose="020B0600070205080204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»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MS PGothic" panose="020B0600070205080204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MS PGothic" panose="020B0600070205080204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MS PGothic" panose="020B0600070205080204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sandman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72FA9FE-C5F4-0D4E-935E-5854839CDE2E}"/>
              </a:ext>
            </a:extLst>
          </p:cNvPr>
          <p:cNvSpPr>
            <a:spLocks noGrp="1"/>
          </p:cNvSpPr>
          <p:nvPr>
            <p:ph type="ctrTitle" sz="quarter"/>
          </p:nvPr>
        </p:nvSpPr>
        <p:spPr>
          <a:xfrm>
            <a:off x="2189163" y="341313"/>
            <a:ext cx="7772400" cy="1752600"/>
          </a:xfrm>
        </p:spPr>
        <p:txBody>
          <a:bodyPr/>
          <a:lstStyle/>
          <a:p>
            <a:pPr>
              <a:defRPr/>
            </a:pPr>
            <a:r>
              <a:rPr lang="en-GB" sz="2400" b="1" dirty="0">
                <a:effectLst/>
              </a:rPr>
              <a:t/>
            </a:r>
            <a:br>
              <a:rPr lang="en-GB" sz="2400" b="1" dirty="0">
                <a:effectLst/>
              </a:rPr>
            </a:br>
            <a:r>
              <a:rPr lang="en-GB" sz="2400" b="1" dirty="0">
                <a:effectLst/>
              </a:rPr>
              <a:t>Risk = Hazard + Outrage: </a:t>
            </a:r>
            <a:r>
              <a:rPr lang="en-US" sz="2400" dirty="0">
                <a:effectLst/>
              </a:rPr>
              <a:t/>
            </a:r>
            <a:br>
              <a:rPr lang="en-US" sz="2400" dirty="0">
                <a:effectLst/>
              </a:rPr>
            </a:br>
            <a:r>
              <a:rPr lang="en-US" sz="2400" b="1" dirty="0">
                <a:effectLst/>
              </a:rPr>
              <a:t>Three Paradigms of (Radiation) Risk Communication</a:t>
            </a:r>
            <a:br>
              <a:rPr lang="en-US" sz="2400" b="1" dirty="0">
                <a:effectLst/>
              </a:rPr>
            </a:br>
            <a:r>
              <a:rPr lang="en-US" sz="2400" b="1" dirty="0">
                <a:effectLst/>
              </a:rPr>
              <a:t/>
            </a:r>
            <a:br>
              <a:rPr lang="en-US" sz="2400" b="1" dirty="0">
                <a:effectLst/>
              </a:rPr>
            </a:br>
            <a:endParaRPr lang="en-US" sz="24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16592C0-2E13-554F-8429-DCFD9ECBE54B}"/>
              </a:ext>
            </a:extLst>
          </p:cNvPr>
          <p:cNvSpPr>
            <a:spLocks noGrp="1"/>
          </p:cNvSpPr>
          <p:nvPr>
            <p:ph type="subTitle" sz="quarter" idx="1"/>
          </p:nvPr>
        </p:nvSpPr>
        <p:spPr>
          <a:xfrm>
            <a:off x="1920876" y="2168526"/>
            <a:ext cx="8518525" cy="3698875"/>
          </a:xfrm>
        </p:spPr>
        <p:txBody>
          <a:bodyPr/>
          <a:lstStyle/>
          <a:p>
            <a:pPr>
              <a:defRPr/>
            </a:pPr>
            <a:r>
              <a:rPr lang="en-GB" sz="2000" dirty="0">
                <a:effectLst/>
              </a:rPr>
              <a:t>Peter M. Sandman, Ph.D.</a:t>
            </a:r>
            <a:endParaRPr lang="en-US" sz="2000" dirty="0">
              <a:effectLst/>
            </a:endParaRPr>
          </a:p>
          <a:p>
            <a:pPr>
              <a:defRPr/>
            </a:pPr>
            <a:r>
              <a:rPr lang="en-GB" sz="2000" dirty="0">
                <a:effectLst/>
              </a:rPr>
              <a:t>(mostly retired risk communication consultant, Brooklyn, NY, USA) </a:t>
            </a:r>
          </a:p>
          <a:p>
            <a:pPr>
              <a:defRPr/>
            </a:pPr>
            <a:endParaRPr lang="en-US" sz="2000" dirty="0">
              <a:effectLst/>
            </a:endParaRPr>
          </a:p>
          <a:p>
            <a:pPr>
              <a:defRPr/>
            </a:pPr>
            <a:r>
              <a:rPr lang="en-GB" sz="2000" dirty="0">
                <a:effectLst/>
              </a:rPr>
              <a:t>(for more along these lines, see </a:t>
            </a:r>
            <a:r>
              <a:rPr lang="en-GB" sz="2000" u="sng" dirty="0">
                <a:solidFill>
                  <a:schemeClr val="tx2"/>
                </a:solidFill>
                <a:effectLst/>
                <a:hlinkClick r:id="rId3"/>
              </a:rPr>
              <a:t>www.psandman.com</a:t>
            </a:r>
            <a:r>
              <a:rPr lang="en-GB" sz="2000" dirty="0">
                <a:effectLst/>
              </a:rPr>
              <a:t>)</a:t>
            </a:r>
            <a:endParaRPr lang="en-US" sz="2000" dirty="0">
              <a:effectLst/>
            </a:endParaRPr>
          </a:p>
          <a:p>
            <a:pPr>
              <a:defRPr/>
            </a:pPr>
            <a:r>
              <a:rPr lang="en-GB" sz="2000" dirty="0">
                <a:effectLst/>
              </a:rPr>
              <a:t> </a:t>
            </a:r>
            <a:endParaRPr lang="en-US" sz="2000" dirty="0">
              <a:effectLst/>
            </a:endParaRPr>
          </a:p>
          <a:p>
            <a:r>
              <a:rPr lang="en-US" sz="2000" dirty="0">
                <a:effectLst/>
              </a:rPr>
              <a:t>Fukushima Medical University</a:t>
            </a:r>
          </a:p>
          <a:p>
            <a:r>
              <a:rPr lang="en-US" sz="2000" dirty="0">
                <a:effectLst/>
              </a:rPr>
              <a:t>Research Center for Radiation Disaster Medical Science</a:t>
            </a:r>
          </a:p>
          <a:p>
            <a:r>
              <a:rPr lang="en-US" sz="2000" dirty="0">
                <a:effectLst/>
              </a:rPr>
              <a:t>Web Symposium on “Risk Communication in Radiation Disaster”</a:t>
            </a:r>
          </a:p>
          <a:p>
            <a:r>
              <a:rPr lang="en-US" sz="2000" dirty="0">
                <a:effectLst/>
              </a:rPr>
              <a:t>February 7, 2022 (Keynote Zoom Recorded December 16, 2021)</a:t>
            </a:r>
          </a:p>
          <a:p>
            <a:pPr>
              <a:defRPr/>
            </a:pPr>
            <a:endParaRPr lang="en-US" sz="2000" dirty="0"/>
          </a:p>
        </p:txBody>
      </p:sp>
      <p:sp>
        <p:nvSpPr>
          <p:cNvPr id="15364" name="Footer Placeholder 3">
            <a:extLst>
              <a:ext uri="{FF2B5EF4-FFF2-40B4-BE49-F238E27FC236}">
                <a16:creationId xmlns:a16="http://schemas.microsoft.com/office/drawing/2014/main" xmlns="" id="{6B707BEA-5FEC-9245-A57D-01378B6E3AF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  <p:sp>
        <p:nvSpPr>
          <p:cNvPr id="15365" name="Slide Number Placeholder 4">
            <a:extLst>
              <a:ext uri="{FF2B5EF4-FFF2-40B4-BE49-F238E27FC236}">
                <a16:creationId xmlns:a16="http://schemas.microsoft.com/office/drawing/2014/main" xmlns="" id="{C6613E80-BFDA-124C-A0D3-FFC83A9DF0E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82320487-67C1-F043-B91A-2C5ABD1F3C8C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1</a:t>
            </a:fld>
            <a:endParaRPr lang="en-US" altLang="en-US" sz="14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3096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5895" name="Rectangle 7">
            <a:extLst>
              <a:ext uri="{FF2B5EF4-FFF2-40B4-BE49-F238E27FC236}">
                <a16:creationId xmlns:a16="http://schemas.microsoft.com/office/drawing/2014/main" xmlns="" id="{0BE53A6D-313B-B24F-8491-6153A0DE87A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altLang="en-US" dirty="0">
                <a:ea typeface="+mj-ea"/>
              </a:rPr>
              <a:t>Risk: a traditional definition</a:t>
            </a:r>
          </a:p>
        </p:txBody>
      </p:sp>
      <p:sp>
        <p:nvSpPr>
          <p:cNvPr id="805896" name="Rectangle 8">
            <a:extLst>
              <a:ext uri="{FF2B5EF4-FFF2-40B4-BE49-F238E27FC236}">
                <a16:creationId xmlns:a16="http://schemas.microsoft.com/office/drawing/2014/main" xmlns="" id="{24038A8A-9D4C-8F42-A21A-BB7CC103A85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676401"/>
            <a:ext cx="7772400" cy="44545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altLang="en-US" b="1" dirty="0">
              <a:ea typeface="+mn-ea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b="1" dirty="0">
                <a:ea typeface="+mn-ea"/>
              </a:rPr>
              <a:t>The multiplication of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altLang="en-US" b="1" dirty="0">
              <a:ea typeface="+mn-ea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b="1" dirty="0">
                <a:ea typeface="+mn-ea"/>
              </a:rPr>
              <a:t>Magnitude x Probability.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altLang="en-US" b="1" dirty="0">
              <a:ea typeface="+mn-ea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b="1" dirty="0">
                <a:ea typeface="+mn-ea"/>
              </a:rPr>
              <a:t>			How likely to happen?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altLang="en-US" b="1" dirty="0">
              <a:ea typeface="+mn-ea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b="1" dirty="0">
                <a:ea typeface="+mn-ea"/>
              </a:rPr>
              <a:t>			How bad if it happens?</a:t>
            </a:r>
          </a:p>
        </p:txBody>
      </p:sp>
      <p:sp>
        <p:nvSpPr>
          <p:cNvPr id="16388" name="Slide Number Placeholder 2">
            <a:extLst>
              <a:ext uri="{FF2B5EF4-FFF2-40B4-BE49-F238E27FC236}">
                <a16:creationId xmlns:a16="http://schemas.microsoft.com/office/drawing/2014/main" xmlns="" id="{45992523-E7C7-0147-B5DF-38BFAE925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76331C05-3F64-B549-AE5D-48F8D43E272A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2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16389" name="Footer Placeholder 4">
            <a:extLst>
              <a:ext uri="{FF2B5EF4-FFF2-40B4-BE49-F238E27FC236}">
                <a16:creationId xmlns:a16="http://schemas.microsoft.com/office/drawing/2014/main" xmlns="" id="{462D9694-D6F1-4248-88EB-4B98EBE2F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3972519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3298" name="Rectangle 2">
            <a:extLst>
              <a:ext uri="{FF2B5EF4-FFF2-40B4-BE49-F238E27FC236}">
                <a16:creationId xmlns:a16="http://schemas.microsoft.com/office/drawing/2014/main" xmlns="" id="{C74C1C55-2F31-F14E-923E-6C423DA0CE7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>
                <a:ea typeface="+mj-ea"/>
              </a:rPr>
              <a:t>A new definition of risk:</a:t>
            </a:r>
          </a:p>
        </p:txBody>
      </p:sp>
      <p:sp>
        <p:nvSpPr>
          <p:cNvPr id="823299" name="Rectangle 3">
            <a:extLst>
              <a:ext uri="{FF2B5EF4-FFF2-40B4-BE49-F238E27FC236}">
                <a16:creationId xmlns:a16="http://schemas.microsoft.com/office/drawing/2014/main" xmlns="" id="{EE7C41CE-C052-F147-A298-4F81865A4A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>
                <a:ea typeface="+mn-ea"/>
              </a:rPr>
              <a:t>Risk</a:t>
            </a:r>
          </a:p>
        </p:txBody>
      </p:sp>
      <p:sp>
        <p:nvSpPr>
          <p:cNvPr id="17412" name="Slide Number Placeholder 2">
            <a:extLst>
              <a:ext uri="{FF2B5EF4-FFF2-40B4-BE49-F238E27FC236}">
                <a16:creationId xmlns:a16="http://schemas.microsoft.com/office/drawing/2014/main" xmlns="" id="{2BCE82F5-FC6C-314D-8A05-509BA243F6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37D61BDB-84B6-BA49-8E70-C0DF9F8234FA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3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17413" name="Footer Placeholder 4">
            <a:extLst>
              <a:ext uri="{FF2B5EF4-FFF2-40B4-BE49-F238E27FC236}">
                <a16:creationId xmlns:a16="http://schemas.microsoft.com/office/drawing/2014/main" xmlns="" id="{7E96001B-DD36-5449-A323-A609D1908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457161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5346" name="Rectangle 2">
            <a:extLst>
              <a:ext uri="{FF2B5EF4-FFF2-40B4-BE49-F238E27FC236}">
                <a16:creationId xmlns:a16="http://schemas.microsoft.com/office/drawing/2014/main" xmlns="" id="{021D3D7E-12F9-1147-89C6-30E68B6861C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>
                <a:ea typeface="+mj-ea"/>
              </a:rPr>
              <a:t>A new definition of risk:</a:t>
            </a:r>
          </a:p>
        </p:txBody>
      </p:sp>
      <p:sp>
        <p:nvSpPr>
          <p:cNvPr id="825347" name="Rectangle 3">
            <a:extLst>
              <a:ext uri="{FF2B5EF4-FFF2-40B4-BE49-F238E27FC236}">
                <a16:creationId xmlns:a16="http://schemas.microsoft.com/office/drawing/2014/main" xmlns="" id="{12E2A7B4-20F0-A044-BC59-7C7D1E5172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400">
                <a:ea typeface="+mn-ea"/>
              </a:rPr>
              <a:t>Risk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>
                <a:ea typeface="+mn-ea"/>
              </a:rPr>
              <a:t>		</a:t>
            </a:r>
            <a:r>
              <a:rPr lang="en-US" altLang="en-US" sz="4400">
                <a:ea typeface="+mn-ea"/>
              </a:rPr>
              <a:t>Hazard</a:t>
            </a:r>
          </a:p>
        </p:txBody>
      </p:sp>
      <p:sp>
        <p:nvSpPr>
          <p:cNvPr id="18436" name="Slide Number Placeholder 2">
            <a:extLst>
              <a:ext uri="{FF2B5EF4-FFF2-40B4-BE49-F238E27FC236}">
                <a16:creationId xmlns:a16="http://schemas.microsoft.com/office/drawing/2014/main" xmlns="" id="{E322D884-A459-6245-A094-88992254A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D571DDCE-D19F-6A49-B43E-F0FBD6C76C3D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4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18437" name="Footer Placeholder 4">
            <a:extLst>
              <a:ext uri="{FF2B5EF4-FFF2-40B4-BE49-F238E27FC236}">
                <a16:creationId xmlns:a16="http://schemas.microsoft.com/office/drawing/2014/main" xmlns="" id="{E938AC76-FB3E-DE46-98E9-61BF051F1D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4616901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6370" name="Rectangle 2">
            <a:extLst>
              <a:ext uri="{FF2B5EF4-FFF2-40B4-BE49-F238E27FC236}">
                <a16:creationId xmlns:a16="http://schemas.microsoft.com/office/drawing/2014/main" xmlns="" id="{85DF5051-1D0B-F149-96F1-74AB592AA0E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>
                <a:ea typeface="+mj-ea"/>
              </a:rPr>
              <a:t>A new definition of risk:</a:t>
            </a:r>
          </a:p>
        </p:txBody>
      </p:sp>
      <p:sp>
        <p:nvSpPr>
          <p:cNvPr id="826371" name="Rectangle 3">
            <a:extLst>
              <a:ext uri="{FF2B5EF4-FFF2-40B4-BE49-F238E27FC236}">
                <a16:creationId xmlns:a16="http://schemas.microsoft.com/office/drawing/2014/main" xmlns="" id="{4E416B75-D3C0-4B45-8C91-74BA439B4D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400" dirty="0">
                <a:ea typeface="+mn-ea"/>
              </a:rPr>
              <a:t>Risk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>
                <a:ea typeface="+mn-ea"/>
              </a:rPr>
              <a:t>		</a:t>
            </a:r>
            <a:r>
              <a:rPr lang="en-US" altLang="en-US" sz="4400" dirty="0">
                <a:ea typeface="+mn-ea"/>
              </a:rPr>
              <a:t>Hazard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400" dirty="0">
                <a:ea typeface="+mn-ea"/>
              </a:rPr>
              <a:t>		Outrage</a:t>
            </a:r>
          </a:p>
        </p:txBody>
      </p:sp>
      <p:sp>
        <p:nvSpPr>
          <p:cNvPr id="19460" name="Slide Number Placeholder 2">
            <a:extLst>
              <a:ext uri="{FF2B5EF4-FFF2-40B4-BE49-F238E27FC236}">
                <a16:creationId xmlns:a16="http://schemas.microsoft.com/office/drawing/2014/main" xmlns="" id="{B780479A-8A12-704B-8BDC-BB418D4D1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961F8482-55D1-5F41-B6D1-3D46F26EEA1E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5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19461" name="Footer Placeholder 4">
            <a:extLst>
              <a:ext uri="{FF2B5EF4-FFF2-40B4-BE49-F238E27FC236}">
                <a16:creationId xmlns:a16="http://schemas.microsoft.com/office/drawing/2014/main" xmlns="" id="{1B2F2FF9-5589-D842-9D23-696A1152F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2982239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6370" name="Rectangle 2">
            <a:extLst>
              <a:ext uri="{FF2B5EF4-FFF2-40B4-BE49-F238E27FC236}">
                <a16:creationId xmlns:a16="http://schemas.microsoft.com/office/drawing/2014/main" xmlns="" id="{7ECC1082-2851-6A46-AEA1-562114FC247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>
                <a:ea typeface="+mj-ea"/>
              </a:rPr>
              <a:t>A new definition of risk:</a:t>
            </a:r>
          </a:p>
        </p:txBody>
      </p:sp>
      <p:sp>
        <p:nvSpPr>
          <p:cNvPr id="826371" name="Rectangle 3">
            <a:extLst>
              <a:ext uri="{FF2B5EF4-FFF2-40B4-BE49-F238E27FC236}">
                <a16:creationId xmlns:a16="http://schemas.microsoft.com/office/drawing/2014/main" xmlns="" id="{433FE4D0-2494-DC46-B3A0-9C8704D6087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400" dirty="0">
                <a:ea typeface="+mn-ea"/>
              </a:rPr>
              <a:t>Risk </a:t>
            </a:r>
            <a:r>
              <a:rPr lang="en-US" altLang="en-US" sz="4400" b="1" dirty="0">
                <a:ea typeface="+mn-ea"/>
              </a:rPr>
              <a:t>=</a:t>
            </a:r>
            <a:endParaRPr lang="en-US" altLang="en-US" sz="4400" dirty="0">
              <a:ea typeface="+mn-ea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>
                <a:ea typeface="+mn-ea"/>
              </a:rPr>
              <a:t>		</a:t>
            </a:r>
            <a:r>
              <a:rPr lang="en-US" altLang="en-US" sz="4400" dirty="0">
                <a:ea typeface="+mn-ea"/>
              </a:rPr>
              <a:t>Hazard </a:t>
            </a:r>
            <a:r>
              <a:rPr lang="en-US" altLang="en-US" sz="4400" b="1" dirty="0">
                <a:ea typeface="+mn-ea"/>
              </a:rPr>
              <a:t>+</a:t>
            </a:r>
            <a:endParaRPr lang="en-US" altLang="en-US" sz="4400" dirty="0">
              <a:ea typeface="+mn-ea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400" dirty="0">
                <a:ea typeface="+mn-ea"/>
              </a:rPr>
              <a:t>		Outrage</a:t>
            </a:r>
          </a:p>
        </p:txBody>
      </p:sp>
      <p:sp>
        <p:nvSpPr>
          <p:cNvPr id="20484" name="Slide Number Placeholder 2">
            <a:extLst>
              <a:ext uri="{FF2B5EF4-FFF2-40B4-BE49-F238E27FC236}">
                <a16:creationId xmlns:a16="http://schemas.microsoft.com/office/drawing/2014/main" xmlns="" id="{8292A519-8E83-BD49-8D1C-BA0CF4315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2631BF6C-C66F-7846-ADD6-8BB0EA5CC1B7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6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0485" name="Footer Placeholder 4">
            <a:extLst>
              <a:ext uri="{FF2B5EF4-FFF2-40B4-BE49-F238E27FC236}">
                <a16:creationId xmlns:a16="http://schemas.microsoft.com/office/drawing/2014/main" xmlns="" id="{CEACF674-DF91-0541-9994-D8A5818BC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7974292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6370" name="Rectangle 2">
            <a:extLst>
              <a:ext uri="{FF2B5EF4-FFF2-40B4-BE49-F238E27FC236}">
                <a16:creationId xmlns:a16="http://schemas.microsoft.com/office/drawing/2014/main" xmlns="" id="{8D1CEBAB-62BA-614D-BA15-79513325F3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>
                <a:ea typeface="+mj-ea"/>
              </a:rPr>
              <a:t>A new definition of risk:</a:t>
            </a:r>
          </a:p>
        </p:txBody>
      </p:sp>
      <p:sp>
        <p:nvSpPr>
          <p:cNvPr id="826371" name="Rectangle 3">
            <a:extLst>
              <a:ext uri="{FF2B5EF4-FFF2-40B4-BE49-F238E27FC236}">
                <a16:creationId xmlns:a16="http://schemas.microsoft.com/office/drawing/2014/main" xmlns="" id="{DDC93E5A-D749-CF4B-92E6-4A695A2EBCF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400" dirty="0">
                <a:ea typeface="+mn-ea"/>
              </a:rPr>
              <a:t>Risk </a:t>
            </a:r>
            <a:r>
              <a:rPr lang="en-US" altLang="en-US" sz="4400" b="1" dirty="0">
                <a:ea typeface="+mn-ea"/>
              </a:rPr>
              <a:t>=</a:t>
            </a:r>
            <a:endParaRPr lang="en-US" altLang="en-US" sz="4400" dirty="0">
              <a:ea typeface="+mn-ea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>
                <a:ea typeface="+mn-ea"/>
              </a:rPr>
              <a:t>		</a:t>
            </a:r>
            <a:r>
              <a:rPr lang="en-US" altLang="en-US" sz="4400" dirty="0">
                <a:ea typeface="+mn-ea"/>
              </a:rPr>
              <a:t>Hazard </a:t>
            </a:r>
            <a:r>
              <a:rPr lang="en-US" altLang="en-US" sz="4400" b="1" dirty="0">
                <a:ea typeface="+mn-ea"/>
              </a:rPr>
              <a:t>+</a:t>
            </a:r>
            <a:endParaRPr lang="en-US" altLang="en-US" sz="4400" dirty="0">
              <a:ea typeface="+mn-ea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400" dirty="0">
                <a:ea typeface="+mn-ea"/>
              </a:rPr>
              <a:t>		Outrage</a:t>
            </a:r>
            <a:endParaRPr lang="en-US" altLang="en-US" sz="1800" dirty="0">
              <a:ea typeface="+mn-ea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1800" b="1" dirty="0">
                <a:ea typeface="+mn-ea"/>
              </a:rPr>
              <a:t>_____________________________________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altLang="en-US" sz="1800" b="1" dirty="0">
              <a:ea typeface="+mn-ea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400" dirty="0">
                <a:ea typeface="+mn-ea"/>
              </a:rPr>
              <a:t>Risk = f(H, O)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altLang="en-US" sz="4400" dirty="0">
              <a:ea typeface="+mn-ea"/>
            </a:endParaRPr>
          </a:p>
        </p:txBody>
      </p:sp>
      <p:sp>
        <p:nvSpPr>
          <p:cNvPr id="21508" name="Slide Number Placeholder 2">
            <a:extLst>
              <a:ext uri="{FF2B5EF4-FFF2-40B4-BE49-F238E27FC236}">
                <a16:creationId xmlns:a16="http://schemas.microsoft.com/office/drawing/2014/main" xmlns="" id="{F7268C29-B587-4D47-8277-8D80F206A3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16EBE9CC-0C56-6D4B-A6BB-FBE1CB4BB893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7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1509" name="Footer Placeholder 4">
            <a:extLst>
              <a:ext uri="{FF2B5EF4-FFF2-40B4-BE49-F238E27FC236}">
                <a16:creationId xmlns:a16="http://schemas.microsoft.com/office/drawing/2014/main" xmlns="" id="{E5C089AD-6898-BC4A-9B62-49173F440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6794324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>
            <a:extLst>
              <a:ext uri="{FF2B5EF4-FFF2-40B4-BE49-F238E27FC236}">
                <a16:creationId xmlns:a16="http://schemas.microsoft.com/office/drawing/2014/main" xmlns="" id="{4551BF55-05AE-F240-A033-ECC1168F99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76200"/>
            <a:ext cx="68580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800">
                <a:solidFill>
                  <a:srgbClr val="0066FF"/>
                </a:solidFill>
              </a:rPr>
              <a:t>.</a:t>
            </a:r>
          </a:p>
        </p:txBody>
      </p:sp>
      <p:sp>
        <p:nvSpPr>
          <p:cNvPr id="22531" name="Line 3">
            <a:extLst>
              <a:ext uri="{FF2B5EF4-FFF2-40B4-BE49-F238E27FC236}">
                <a16:creationId xmlns:a16="http://schemas.microsoft.com/office/drawing/2014/main" xmlns="" id="{ED7D7FF2-864B-9840-B005-55C134CA6F9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0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2532" name="Line 4">
            <a:extLst>
              <a:ext uri="{FF2B5EF4-FFF2-40B4-BE49-F238E27FC236}">
                <a16:creationId xmlns:a16="http://schemas.microsoft.com/office/drawing/2014/main" xmlns="" id="{6D4C6A66-7BEC-2746-AF20-D4E9352AC246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867400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2533" name="Text Box 5">
            <a:extLst>
              <a:ext uri="{FF2B5EF4-FFF2-40B4-BE49-F238E27FC236}">
                <a16:creationId xmlns:a16="http://schemas.microsoft.com/office/drawing/2014/main" xmlns="" id="{C6A76FC8-D156-084E-B92A-F26D1D006A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926" y="5867401"/>
            <a:ext cx="16875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2534" name="Text Box 6">
            <a:extLst>
              <a:ext uri="{FF2B5EF4-FFF2-40B4-BE49-F238E27FC236}">
                <a16:creationId xmlns:a16="http://schemas.microsoft.com/office/drawing/2014/main" xmlns="" id="{96204CE1-1841-384B-94E5-DE5E050DA9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6" y="1600200"/>
            <a:ext cx="473075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</p:txBody>
      </p:sp>
      <p:sp>
        <p:nvSpPr>
          <p:cNvPr id="775176" name="Rectangle 8">
            <a:extLst>
              <a:ext uri="{FF2B5EF4-FFF2-40B4-BE49-F238E27FC236}">
                <a16:creationId xmlns:a16="http://schemas.microsoft.com/office/drawing/2014/main" xmlns="" id="{A3720722-7CCC-F947-BAB5-629003D251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6700" y="6384925"/>
            <a:ext cx="7772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lIns="92075" tIns="46038" rIns="92075" bIns="46038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0">
              <a:solidFill>
                <a:srgbClr val="3366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charset="0"/>
              <a:ea typeface="ＭＳ Ｐゴシック" charset="0"/>
            </a:endParaRPr>
          </a:p>
        </p:txBody>
      </p:sp>
      <p:sp>
        <p:nvSpPr>
          <p:cNvPr id="775180" name="Rectangle 12">
            <a:extLst>
              <a:ext uri="{FF2B5EF4-FFF2-40B4-BE49-F238E27FC236}">
                <a16:creationId xmlns:a16="http://schemas.microsoft.com/office/drawing/2014/main" xmlns="" id="{3BA1DB37-4D65-EF45-9076-58F17859AE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038600" y="381000"/>
            <a:ext cx="6324600" cy="1447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800" dirty="0">
                <a:solidFill>
                  <a:schemeClr val="bg1"/>
                </a:solidFill>
                <a:ea typeface="+mn-ea"/>
              </a:rPr>
              <a:t>.</a:t>
            </a:r>
          </a:p>
        </p:txBody>
      </p:sp>
      <p:sp>
        <p:nvSpPr>
          <p:cNvPr id="22537" name="Slide Number Placeholder 2">
            <a:extLst>
              <a:ext uri="{FF2B5EF4-FFF2-40B4-BE49-F238E27FC236}">
                <a16:creationId xmlns:a16="http://schemas.microsoft.com/office/drawing/2014/main" xmlns="" id="{BA4A4E13-550C-8A4C-909A-9BBE95505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5B47562E-9660-CB49-BB3E-23D88689F728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8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2538" name="Footer Placeholder 4">
            <a:extLst>
              <a:ext uri="{FF2B5EF4-FFF2-40B4-BE49-F238E27FC236}">
                <a16:creationId xmlns:a16="http://schemas.microsoft.com/office/drawing/2014/main" xmlns="" id="{1BECDEF3-1CAD-D64E-B466-23BC3C9C64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7081720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>
            <a:extLst>
              <a:ext uri="{FF2B5EF4-FFF2-40B4-BE49-F238E27FC236}">
                <a16:creationId xmlns:a16="http://schemas.microsoft.com/office/drawing/2014/main" xmlns="" id="{2046608A-CC99-2F49-8ACC-29A4482B88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76200"/>
            <a:ext cx="68580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800">
                <a:solidFill>
                  <a:srgbClr val="0066FF"/>
                </a:solidFill>
              </a:rPr>
              <a:t>.</a:t>
            </a:r>
          </a:p>
        </p:txBody>
      </p:sp>
      <p:sp>
        <p:nvSpPr>
          <p:cNvPr id="23555" name="Line 3">
            <a:extLst>
              <a:ext uri="{FF2B5EF4-FFF2-40B4-BE49-F238E27FC236}">
                <a16:creationId xmlns:a16="http://schemas.microsoft.com/office/drawing/2014/main" xmlns="" id="{3688A4F7-DD92-9F4B-8C98-83603B7BBB6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0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3556" name="Line 4">
            <a:extLst>
              <a:ext uri="{FF2B5EF4-FFF2-40B4-BE49-F238E27FC236}">
                <a16:creationId xmlns:a16="http://schemas.microsoft.com/office/drawing/2014/main" xmlns="" id="{C861CB6F-E2C2-8E42-BADB-BB792023D49A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867400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3557" name="Text Box 5">
            <a:extLst>
              <a:ext uri="{FF2B5EF4-FFF2-40B4-BE49-F238E27FC236}">
                <a16:creationId xmlns:a16="http://schemas.microsoft.com/office/drawing/2014/main" xmlns="" id="{498D262E-9625-9C4D-934B-8B8D90359E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926" y="5867401"/>
            <a:ext cx="16875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3558" name="Text Box 6">
            <a:extLst>
              <a:ext uri="{FF2B5EF4-FFF2-40B4-BE49-F238E27FC236}">
                <a16:creationId xmlns:a16="http://schemas.microsoft.com/office/drawing/2014/main" xmlns="" id="{B10249C8-69BA-5040-BB6F-193C164281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6" y="1600200"/>
            <a:ext cx="473075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</p:txBody>
      </p:sp>
      <p:sp>
        <p:nvSpPr>
          <p:cNvPr id="23559" name="Oval 8">
            <a:extLst>
              <a:ext uri="{FF2B5EF4-FFF2-40B4-BE49-F238E27FC236}">
                <a16:creationId xmlns:a16="http://schemas.microsoft.com/office/drawing/2014/main" xmlns="" id="{061839E4-2DD7-E44F-8683-F8A0DBE49E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7600" y="366395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2400" b="1">
                <a:solidFill>
                  <a:srgbClr val="000000"/>
                </a:solidFill>
                <a:latin typeface="Arial" panose="020B0604020202020204" pitchFamily="34" charset="0"/>
              </a:rPr>
              <a:t>Precaution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</a:rPr>
              <a:t>Advocacy</a:t>
            </a:r>
          </a:p>
        </p:txBody>
      </p:sp>
      <p:sp>
        <p:nvSpPr>
          <p:cNvPr id="970762" name="Rectangle 10">
            <a:extLst>
              <a:ext uri="{FF2B5EF4-FFF2-40B4-BE49-F238E27FC236}">
                <a16:creationId xmlns:a16="http://schemas.microsoft.com/office/drawing/2014/main" xmlns="" id="{A39F303F-77FF-DE4D-A1CD-BDDC9C08146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10000" y="660400"/>
            <a:ext cx="9906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800" dirty="0">
                <a:solidFill>
                  <a:schemeClr val="bg1"/>
                </a:solidFill>
                <a:ea typeface="+mj-ea"/>
              </a:rPr>
              <a:t>.</a:t>
            </a:r>
          </a:p>
        </p:txBody>
      </p:sp>
      <p:sp>
        <p:nvSpPr>
          <p:cNvPr id="23561" name="Slide Number Placeholder 2">
            <a:extLst>
              <a:ext uri="{FF2B5EF4-FFF2-40B4-BE49-F238E27FC236}">
                <a16:creationId xmlns:a16="http://schemas.microsoft.com/office/drawing/2014/main" xmlns="" id="{D12D7D28-B4A7-4142-A22D-AAB8FCC54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55205EEA-F6DB-9945-A2D9-F2E4483CD00F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9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3562" name="Footer Placeholder 4">
            <a:extLst>
              <a:ext uri="{FF2B5EF4-FFF2-40B4-BE49-F238E27FC236}">
                <a16:creationId xmlns:a16="http://schemas.microsoft.com/office/drawing/2014/main" xmlns="" id="{0692E55E-B30C-884E-8722-906DFE59D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24000" y="6384925"/>
            <a:ext cx="79248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15576665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>
            <a:extLst>
              <a:ext uri="{FF2B5EF4-FFF2-40B4-BE49-F238E27FC236}">
                <a16:creationId xmlns:a16="http://schemas.microsoft.com/office/drawing/2014/main" xmlns="" id="{03D6DAEB-654D-434B-A6B6-26631DC7484F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-1828800" y="533400"/>
            <a:ext cx="411162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800">
                <a:solidFill>
                  <a:srgbClr val="0066FF"/>
                </a:solidFill>
              </a:rPr>
              <a:t>….</a:t>
            </a:r>
          </a:p>
        </p:txBody>
      </p:sp>
      <p:sp>
        <p:nvSpPr>
          <p:cNvPr id="24579" name="Line 3">
            <a:extLst>
              <a:ext uri="{FF2B5EF4-FFF2-40B4-BE49-F238E27FC236}">
                <a16:creationId xmlns:a16="http://schemas.microsoft.com/office/drawing/2014/main" xmlns="" id="{8C6E53DF-EAEA-194E-9908-441AC5EDE35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1"/>
            <a:ext cx="0" cy="4602163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4580" name="Line 4">
            <a:extLst>
              <a:ext uri="{FF2B5EF4-FFF2-40B4-BE49-F238E27FC236}">
                <a16:creationId xmlns:a16="http://schemas.microsoft.com/office/drawing/2014/main" xmlns="" id="{C5FDFC1D-C2A6-9F4B-BB6C-D1B0502AB338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516563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4581" name="Text Box 5">
            <a:extLst>
              <a:ext uri="{FF2B5EF4-FFF2-40B4-BE49-F238E27FC236}">
                <a16:creationId xmlns:a16="http://schemas.microsoft.com/office/drawing/2014/main" xmlns="" id="{6B436B8E-EB94-2B4D-BD93-94A2C45F26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6751" y="5716588"/>
            <a:ext cx="1687513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4582" name="Oval 8">
            <a:extLst>
              <a:ext uri="{FF2B5EF4-FFF2-40B4-BE49-F238E27FC236}">
                <a16:creationId xmlns:a16="http://schemas.microsoft.com/office/drawing/2014/main" xmlns="" id="{5087A515-5A91-DF49-BB67-088088B716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5700" y="3189288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2400" b="1">
                <a:solidFill>
                  <a:srgbClr val="000000"/>
                </a:solidFill>
                <a:latin typeface="Arial" panose="020B0604020202020204" pitchFamily="34" charset="0"/>
              </a:rPr>
              <a:t>Precaution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</a:rPr>
              <a:t>Advocacy</a:t>
            </a:r>
          </a:p>
        </p:txBody>
      </p:sp>
      <p:sp>
        <p:nvSpPr>
          <p:cNvPr id="24583" name="AutoShape 11">
            <a:extLst>
              <a:ext uri="{FF2B5EF4-FFF2-40B4-BE49-F238E27FC236}">
                <a16:creationId xmlns:a16="http://schemas.microsoft.com/office/drawing/2014/main" xmlns="" id="{3FC72791-8A57-3D48-9AEE-CD4A912C1C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67714" y="2012951"/>
            <a:ext cx="485775" cy="976313"/>
          </a:xfrm>
          <a:prstGeom prst="up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817164" name="Rectangle 12">
            <a:extLst>
              <a:ext uri="{FF2B5EF4-FFF2-40B4-BE49-F238E27FC236}">
                <a16:creationId xmlns:a16="http://schemas.microsoft.com/office/drawing/2014/main" xmlns="" id="{61B0DD37-8215-244B-A815-3ADB856F59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6000" y="5516563"/>
            <a:ext cx="7772400" cy="12192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800">
                <a:solidFill>
                  <a:srgbClr val="003399"/>
                </a:solidFill>
                <a:ea typeface="+mj-ea"/>
              </a:rPr>
              <a:t>ower right hand circle, arrow</a:t>
            </a:r>
            <a:endParaRPr lang="en-US" altLang="en-US" sz="800" dirty="0">
              <a:solidFill>
                <a:srgbClr val="003399"/>
              </a:solidFill>
              <a:ea typeface="+mj-ea"/>
            </a:endParaRPr>
          </a:p>
        </p:txBody>
      </p:sp>
      <p:sp>
        <p:nvSpPr>
          <p:cNvPr id="817165" name="Rectangle 13">
            <a:extLst>
              <a:ext uri="{FF2B5EF4-FFF2-40B4-BE49-F238E27FC236}">
                <a16:creationId xmlns:a16="http://schemas.microsoft.com/office/drawing/2014/main" xmlns="" id="{C18961B4-95FE-3245-BC0F-129A53FFFEA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038600" y="228600"/>
            <a:ext cx="6629400" cy="838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800">
                <a:solidFill>
                  <a:schemeClr val="bg1"/>
                </a:solidFill>
                <a:ea typeface="+mn-ea"/>
              </a:rPr>
              <a:t>.</a:t>
            </a:r>
            <a:endParaRPr lang="en-US" altLang="en-US" sz="800" dirty="0">
              <a:solidFill>
                <a:schemeClr val="bg1"/>
              </a:solidFill>
              <a:ea typeface="+mn-ea"/>
            </a:endParaRPr>
          </a:p>
        </p:txBody>
      </p:sp>
      <p:sp>
        <p:nvSpPr>
          <p:cNvPr id="24586" name="Text Box 14">
            <a:extLst>
              <a:ext uri="{FF2B5EF4-FFF2-40B4-BE49-F238E27FC236}">
                <a16:creationId xmlns:a16="http://schemas.microsoft.com/office/drawing/2014/main" xmlns="" id="{09717363-6949-654E-9A3F-70EFD7DE17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1" y="1143000"/>
            <a:ext cx="473075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4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4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FFFFFF"/>
                </a:solidFill>
                <a:latin typeface="Arial" panose="020B0604020202020204" pitchFamily="34" charset="0"/>
              </a:rPr>
              <a:t>O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FFFFFF"/>
                </a:solidFill>
                <a:latin typeface="Arial" panose="020B0604020202020204" pitchFamily="34" charset="0"/>
              </a:rPr>
              <a:t>UTRAGE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b="1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87" name="Slide Number Placeholder 2">
            <a:extLst>
              <a:ext uri="{FF2B5EF4-FFF2-40B4-BE49-F238E27FC236}">
                <a16:creationId xmlns:a16="http://schemas.microsoft.com/office/drawing/2014/main" xmlns="" id="{81E2B580-40A3-D14C-9798-D9F8BA7EC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511A514D-A70A-9649-8F57-2099E639962B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10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4588" name="Footer Placeholder 4">
            <a:extLst>
              <a:ext uri="{FF2B5EF4-FFF2-40B4-BE49-F238E27FC236}">
                <a16:creationId xmlns:a16="http://schemas.microsoft.com/office/drawing/2014/main" xmlns="" id="{40E7F25C-2237-A742-8AA1-9B5D9392D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38400" y="6454775"/>
            <a:ext cx="69342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42609212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D537E7D-1A4D-EB4D-A153-CCF8D17F0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0"/>
            <a:ext cx="10363200" cy="1219200"/>
          </a:xfrm>
        </p:spPr>
        <p:txBody>
          <a:bodyPr/>
          <a:lstStyle/>
          <a:p>
            <a:r>
              <a:rPr lang="en-US" sz="3200" b="1" dirty="0">
                <a:effectLst/>
              </a:rPr>
              <a:t/>
            </a:r>
            <a:br>
              <a:rPr lang="en-US" sz="3200" b="1" dirty="0">
                <a:effectLst/>
              </a:rPr>
            </a:br>
            <a:r>
              <a:rPr lang="en-US" sz="3200" b="1" dirty="0">
                <a:effectLst/>
              </a:rPr>
              <a:t>Radiation Precaution Advocacy</a:t>
            </a:r>
            <a:br>
              <a:rPr lang="en-US" sz="3200" b="1" dirty="0">
                <a:effectLst/>
              </a:rPr>
            </a:br>
            <a:r>
              <a:rPr lang="en-US" sz="3200" b="1" dirty="0">
                <a:effectLst/>
              </a:rPr>
              <a:t>(when hazard exceeds outrage)</a:t>
            </a:r>
            <a:r>
              <a:rPr lang="en-US" sz="3200" dirty="0">
                <a:effectLst/>
              </a:rPr>
              <a:t/>
            </a:r>
            <a:br>
              <a:rPr lang="en-US" sz="3200" dirty="0">
                <a:effectLst/>
              </a:rPr>
            </a:b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F0251AB-4F2A-E140-824E-C337246211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1489076"/>
            <a:ext cx="10363200" cy="4848224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>
                <a:effectLst/>
              </a:rPr>
              <a:t>1.	Getting employees of nuclear facilities or radioactive cleanups to keep taking precautions 	seriously – wear safety gear, pay attention to cumulative exposure measures, etc.</a:t>
            </a:r>
          </a:p>
          <a:p>
            <a:pPr marL="0" indent="0">
              <a:buNone/>
            </a:pPr>
            <a:endParaRPr lang="en-US" sz="1400" dirty="0">
              <a:effectLst/>
            </a:endParaRPr>
          </a:p>
          <a:p>
            <a:pPr marL="0" indent="0">
              <a:buNone/>
            </a:pPr>
            <a:r>
              <a:rPr lang="en-US" sz="2000" dirty="0">
                <a:effectLst/>
              </a:rPr>
              <a:t>2.	Getting employees of medical and dental facilities that use equipment involving ionizing 	radiation to keep taking precautions seriously</a:t>
            </a:r>
          </a:p>
          <a:p>
            <a:pPr marL="0" indent="0">
              <a:buNone/>
            </a:pPr>
            <a:endParaRPr lang="en-US" sz="1400" dirty="0">
              <a:effectLst/>
            </a:endParaRPr>
          </a:p>
          <a:p>
            <a:pPr marL="0" indent="0">
              <a:buNone/>
            </a:pPr>
            <a:r>
              <a:rPr lang="en-US" sz="2000" dirty="0">
                <a:effectLst/>
              </a:rPr>
              <a:t>3.	Persuading uninterested neighbors of nuclear facilities to read and learn 	instructions about evacuation and shelter-in-place warnings, procedures, routes, etc.</a:t>
            </a:r>
          </a:p>
          <a:p>
            <a:pPr marL="0" indent="0">
              <a:buNone/>
            </a:pPr>
            <a:endParaRPr lang="en-US" sz="1400" dirty="0">
              <a:effectLst/>
            </a:endParaRPr>
          </a:p>
          <a:p>
            <a:pPr marL="0" indent="0">
              <a:buNone/>
            </a:pPr>
            <a:r>
              <a:rPr lang="en-US" sz="2000" dirty="0">
                <a:effectLst/>
              </a:rPr>
              <a:t>4.	Warning people that worst case scenarios are horrific (but see outrage management)</a:t>
            </a:r>
          </a:p>
          <a:p>
            <a:pPr marL="0" indent="0">
              <a:buNone/>
            </a:pPr>
            <a:endParaRPr lang="en-US" sz="1400" dirty="0">
              <a:effectLst/>
            </a:endParaRPr>
          </a:p>
          <a:p>
            <a:pPr marL="0" indent="0">
              <a:buNone/>
            </a:pPr>
            <a:r>
              <a:rPr lang="en-US" sz="2000" dirty="0">
                <a:effectLst/>
              </a:rPr>
              <a:t>5. 	Etc.</a:t>
            </a:r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3C95D07-654F-0943-9347-30B48923A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Copyright (c) 2021 by Peter M. Sandman -- for more information see www.psandman.com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E9350C63-3765-8A48-AF9A-8FA7DBCC5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8D97-76A8-6543-8ABD-BF555CA4AE72}" type="slidenum">
              <a:rPr lang="en-US" altLang="en-US" smtClean="0"/>
              <a:pPr/>
              <a:t>11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274348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>
            <a:extLst>
              <a:ext uri="{FF2B5EF4-FFF2-40B4-BE49-F238E27FC236}">
                <a16:creationId xmlns:a16="http://schemas.microsoft.com/office/drawing/2014/main" xmlns="" id="{C83E6ECD-212E-9E47-AE8A-8F546478D9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76200"/>
            <a:ext cx="68580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800">
                <a:solidFill>
                  <a:srgbClr val="0066FF"/>
                </a:solidFill>
              </a:rPr>
              <a:t>.</a:t>
            </a:r>
          </a:p>
        </p:txBody>
      </p:sp>
      <p:sp>
        <p:nvSpPr>
          <p:cNvPr id="25603" name="Line 3">
            <a:extLst>
              <a:ext uri="{FF2B5EF4-FFF2-40B4-BE49-F238E27FC236}">
                <a16:creationId xmlns:a16="http://schemas.microsoft.com/office/drawing/2014/main" xmlns="" id="{70E605C9-BF2B-DA49-87A9-EB1C1E3C95D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605213" y="530225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5604" name="Line 4">
            <a:extLst>
              <a:ext uri="{FF2B5EF4-FFF2-40B4-BE49-F238E27FC236}">
                <a16:creationId xmlns:a16="http://schemas.microsoft.com/office/drawing/2014/main" xmlns="" id="{DAAC5F2F-8DF6-5241-9564-DAC00DB0EC14}"/>
              </a:ext>
            </a:extLst>
          </p:cNvPr>
          <p:cNvSpPr>
            <a:spLocks noChangeShapeType="1"/>
          </p:cNvSpPr>
          <p:nvPr/>
        </p:nvSpPr>
        <p:spPr bwMode="auto">
          <a:xfrm>
            <a:off x="3605213" y="5508625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5605" name="Text Box 5">
            <a:extLst>
              <a:ext uri="{FF2B5EF4-FFF2-40B4-BE49-F238E27FC236}">
                <a16:creationId xmlns:a16="http://schemas.microsoft.com/office/drawing/2014/main" xmlns="" id="{23550F3E-89E8-4447-B763-C4F8C5FE5F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34051" y="5608638"/>
            <a:ext cx="16875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5606" name="Oval 7">
            <a:extLst>
              <a:ext uri="{FF2B5EF4-FFF2-40B4-BE49-F238E27FC236}">
                <a16:creationId xmlns:a16="http://schemas.microsoft.com/office/drawing/2014/main" xmlns="" id="{01DED4AD-8FD7-B140-9C95-E1B95A1E32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121920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</a:rPr>
              <a:t>Outrage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</a:rPr>
              <a:t>Management</a:t>
            </a:r>
          </a:p>
        </p:txBody>
      </p:sp>
      <p:sp>
        <p:nvSpPr>
          <p:cNvPr id="25607" name="Oval 8">
            <a:extLst>
              <a:ext uri="{FF2B5EF4-FFF2-40B4-BE49-F238E27FC236}">
                <a16:creationId xmlns:a16="http://schemas.microsoft.com/office/drawing/2014/main" xmlns="" id="{0464E6AA-D480-ED49-ADBC-A2BEC8DD40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328295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24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Precaution</a:t>
            </a:r>
            <a:r>
              <a:rPr lang="en-US" altLang="ja-JP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Advocacy</a:t>
            </a:r>
            <a:endParaRPr lang="en-US" altLang="ja-JP" sz="24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b="1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7226" name="Rectangle 10">
            <a:extLst>
              <a:ext uri="{FF2B5EF4-FFF2-40B4-BE49-F238E27FC236}">
                <a16:creationId xmlns:a16="http://schemas.microsoft.com/office/drawing/2014/main" xmlns="" id="{BA05371A-6B4A-2C4C-8773-1D38178A132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6000" y="-458788"/>
            <a:ext cx="7772400" cy="381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800" dirty="0">
                <a:solidFill>
                  <a:schemeClr val="bg1"/>
                </a:solidFill>
                <a:ea typeface="+mj-ea"/>
              </a:rPr>
              <a:t>.</a:t>
            </a:r>
          </a:p>
        </p:txBody>
      </p:sp>
      <p:sp>
        <p:nvSpPr>
          <p:cNvPr id="25609" name="Text Box 11">
            <a:extLst>
              <a:ext uri="{FF2B5EF4-FFF2-40B4-BE49-F238E27FC236}">
                <a16:creationId xmlns:a16="http://schemas.microsoft.com/office/drawing/2014/main" xmlns="" id="{B32EA13F-947F-1645-B8F4-98DE483AE6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1" y="1143001"/>
            <a:ext cx="473075" cy="434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10" name="Slide Number Placeholder 2">
            <a:extLst>
              <a:ext uri="{FF2B5EF4-FFF2-40B4-BE49-F238E27FC236}">
                <a16:creationId xmlns:a16="http://schemas.microsoft.com/office/drawing/2014/main" xmlns="" id="{4DEFA0BE-8FDB-3443-9F58-318EBB1086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8139B59B-2C96-654D-85CB-8FCDCAF3D22A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12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5611" name="Footer Placeholder 4">
            <a:extLst>
              <a:ext uri="{FF2B5EF4-FFF2-40B4-BE49-F238E27FC236}">
                <a16:creationId xmlns:a16="http://schemas.microsoft.com/office/drawing/2014/main" xmlns="" id="{0564B044-6713-664F-AA75-7CBCF8099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57400" y="6173788"/>
            <a:ext cx="73914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627382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>
            <a:extLst>
              <a:ext uri="{FF2B5EF4-FFF2-40B4-BE49-F238E27FC236}">
                <a16:creationId xmlns:a16="http://schemas.microsoft.com/office/drawing/2014/main" xmlns="" id="{F6BAB3C4-60DE-8441-9119-64FDAB1161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76200"/>
            <a:ext cx="68580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8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26627" name="Line 3">
            <a:extLst>
              <a:ext uri="{FF2B5EF4-FFF2-40B4-BE49-F238E27FC236}">
                <a16:creationId xmlns:a16="http://schemas.microsoft.com/office/drawing/2014/main" xmlns="" id="{C92B4408-228B-914D-B3FE-60C6A1A0851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0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6628" name="Line 4">
            <a:extLst>
              <a:ext uri="{FF2B5EF4-FFF2-40B4-BE49-F238E27FC236}">
                <a16:creationId xmlns:a16="http://schemas.microsoft.com/office/drawing/2014/main" xmlns="" id="{4B108984-BC37-2A41-91A6-1C63DABC5E0F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867400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6629" name="Text Box 5">
            <a:extLst>
              <a:ext uri="{FF2B5EF4-FFF2-40B4-BE49-F238E27FC236}">
                <a16:creationId xmlns:a16="http://schemas.microsoft.com/office/drawing/2014/main" xmlns="" id="{870DAF27-05E0-0341-BBE0-0EBF389A0B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926" y="5867401"/>
            <a:ext cx="16875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6630" name="Oval 7">
            <a:extLst>
              <a:ext uri="{FF2B5EF4-FFF2-40B4-BE49-F238E27FC236}">
                <a16:creationId xmlns:a16="http://schemas.microsoft.com/office/drawing/2014/main" xmlns="" id="{578BE76C-E904-FC4A-B543-51B2C1E877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121920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</a:rPr>
              <a:t>Outrage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</a:rPr>
              <a:t>Management</a:t>
            </a:r>
          </a:p>
        </p:txBody>
      </p:sp>
      <p:sp>
        <p:nvSpPr>
          <p:cNvPr id="26631" name="Oval 8">
            <a:extLst>
              <a:ext uri="{FF2B5EF4-FFF2-40B4-BE49-F238E27FC236}">
                <a16:creationId xmlns:a16="http://schemas.microsoft.com/office/drawing/2014/main" xmlns="" id="{97145BC3-CE61-9041-BA48-CEFFFA24BA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366395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24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Precaution</a:t>
            </a:r>
            <a:r>
              <a:rPr lang="en-US" altLang="ja-JP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Advocacy</a:t>
            </a:r>
            <a:endParaRPr lang="en-US" altLang="ja-JP" sz="24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b="1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7226" name="Rectangle 10">
            <a:extLst>
              <a:ext uri="{FF2B5EF4-FFF2-40B4-BE49-F238E27FC236}">
                <a16:creationId xmlns:a16="http://schemas.microsoft.com/office/drawing/2014/main" xmlns="" id="{1B68F539-5D42-744C-9339-055F2137BFF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 flipH="1">
            <a:off x="8848725" y="504825"/>
            <a:ext cx="838200" cy="381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800" dirty="0">
                <a:solidFill>
                  <a:schemeClr val="bg1"/>
                </a:solidFill>
                <a:ea typeface="+mj-ea"/>
              </a:rPr>
              <a:t>.</a:t>
            </a:r>
          </a:p>
        </p:txBody>
      </p:sp>
      <p:sp>
        <p:nvSpPr>
          <p:cNvPr id="26633" name="Text Box 11">
            <a:extLst>
              <a:ext uri="{FF2B5EF4-FFF2-40B4-BE49-F238E27FC236}">
                <a16:creationId xmlns:a16="http://schemas.microsoft.com/office/drawing/2014/main" xmlns="" id="{7A063471-54F1-7041-8916-D53B841DFC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1" y="1143001"/>
            <a:ext cx="473075" cy="434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6634" name="AutoShape 11">
            <a:extLst>
              <a:ext uri="{FF2B5EF4-FFF2-40B4-BE49-F238E27FC236}">
                <a16:creationId xmlns:a16="http://schemas.microsoft.com/office/drawing/2014/main" xmlns="" id="{3A27E939-C0B2-2944-9462-948BE43563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36001" y="2336801"/>
            <a:ext cx="485775" cy="976313"/>
          </a:xfrm>
          <a:prstGeom prst="up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6635" name="AutoShape 11">
            <a:extLst>
              <a:ext uri="{FF2B5EF4-FFF2-40B4-BE49-F238E27FC236}">
                <a16:creationId xmlns:a16="http://schemas.microsoft.com/office/drawing/2014/main" xmlns="" id="{CD2730C5-5DED-7D4A-9AD1-CF51DAA93BD1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4595814" y="3697288"/>
            <a:ext cx="485775" cy="976312"/>
          </a:xfrm>
          <a:prstGeom prst="up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6636" name="Slide Number Placeholder 2">
            <a:extLst>
              <a:ext uri="{FF2B5EF4-FFF2-40B4-BE49-F238E27FC236}">
                <a16:creationId xmlns:a16="http://schemas.microsoft.com/office/drawing/2014/main" xmlns="" id="{BC72EAE9-6F07-944F-A68E-8CEE13228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2E8D806B-2EEF-5046-BD40-949199735A41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13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6637" name="Footer Placeholder 4">
            <a:extLst>
              <a:ext uri="{FF2B5EF4-FFF2-40B4-BE49-F238E27FC236}">
                <a16:creationId xmlns:a16="http://schemas.microsoft.com/office/drawing/2014/main" xmlns="" id="{49F4EEBA-8FE7-8A4F-8411-0C05478C3B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10192690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D537E7D-1A4D-EB4D-A153-CCF8D17F0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0"/>
            <a:ext cx="10363200" cy="1219200"/>
          </a:xfrm>
        </p:spPr>
        <p:txBody>
          <a:bodyPr/>
          <a:lstStyle/>
          <a:p>
            <a:r>
              <a:rPr lang="en-US" sz="3200" b="1" dirty="0">
                <a:effectLst/>
              </a:rPr>
              <a:t/>
            </a:r>
            <a:br>
              <a:rPr lang="en-US" sz="3200" b="1" dirty="0">
                <a:effectLst/>
              </a:rPr>
            </a:br>
            <a:r>
              <a:rPr lang="en-US" sz="3200" b="1" dirty="0">
                <a:effectLst/>
              </a:rPr>
              <a:t>Radiation Outrage Management</a:t>
            </a:r>
            <a:r>
              <a:rPr lang="en-US" sz="3200" dirty="0">
                <a:effectLst/>
              </a:rPr>
              <a:t/>
            </a:r>
            <a:br>
              <a:rPr lang="en-US" sz="3200" dirty="0">
                <a:effectLst/>
              </a:rPr>
            </a:br>
            <a:r>
              <a:rPr lang="en-US" sz="3200" b="1" dirty="0">
                <a:effectLst/>
              </a:rPr>
              <a:t>(when outrage exceeds hazard)</a:t>
            </a:r>
            <a:r>
              <a:rPr lang="en-US" sz="3200" dirty="0">
                <a:effectLst/>
              </a:rPr>
              <a:t/>
            </a:r>
            <a:br>
              <a:rPr lang="en-US" sz="3200" dirty="0">
                <a:effectLst/>
              </a:rPr>
            </a:b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F0251AB-4F2A-E140-824E-C337246211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1400176"/>
            <a:ext cx="10363200" cy="4378325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>
                <a:effectLst/>
              </a:rPr>
              <a:t>1.	Almost every interaction with antinuclear activists  </a:t>
            </a:r>
          </a:p>
          <a:p>
            <a:pPr marL="0" indent="0">
              <a:buNone/>
            </a:pPr>
            <a:r>
              <a:rPr lang="en-US" sz="2000" dirty="0">
                <a:effectLst/>
              </a:rPr>
              <a:t>2.	Addressing the implications of the Hiroshima and Nagasaki bombs for discussions of 	non-weapons nuclear applications  </a:t>
            </a:r>
          </a:p>
          <a:p>
            <a:pPr marL="0" indent="0">
              <a:buNone/>
            </a:pPr>
            <a:r>
              <a:rPr lang="en-US" sz="2000" dirty="0">
                <a:effectLst/>
              </a:rPr>
              <a:t>3.	Talking about problems and mistakes that didn’t do serious harm</a:t>
            </a:r>
          </a:p>
          <a:p>
            <a:pPr marL="0" indent="0">
              <a:buNone/>
            </a:pPr>
            <a:r>
              <a:rPr lang="en-US" sz="2000" dirty="0">
                <a:effectLst/>
              </a:rPr>
              <a:t>4.	Reassuring anxious neighbors and prospective neighbors of nuclear facilities or </a:t>
            </a:r>
          </a:p>
          <a:p>
            <a:pPr marL="0" indent="0">
              <a:buNone/>
            </a:pPr>
            <a:r>
              <a:rPr lang="en-US" sz="2000" dirty="0">
                <a:effectLst/>
              </a:rPr>
              <a:t>	nuclear cleanups</a:t>
            </a:r>
          </a:p>
          <a:p>
            <a:pPr marL="0" indent="0">
              <a:buNone/>
            </a:pPr>
            <a:r>
              <a:rPr lang="en-US" sz="2000" dirty="0">
                <a:effectLst/>
              </a:rPr>
              <a:t>5. 	Reassuring people that worst case scenarios are unlikely (but see precaution 	advocacy)</a:t>
            </a:r>
          </a:p>
          <a:p>
            <a:pPr marL="0" indent="0">
              <a:buNone/>
            </a:pPr>
            <a:r>
              <a:rPr lang="en-US" sz="2000" dirty="0">
                <a:effectLst/>
              </a:rPr>
              <a:t>6.	Reassuring anxious patients that their risk is very small from medical and dental 	equipment involving ionizing radiation</a:t>
            </a:r>
          </a:p>
          <a:p>
            <a:pPr marL="0" indent="0">
              <a:buNone/>
            </a:pPr>
            <a:r>
              <a:rPr lang="en-US" sz="2000" dirty="0">
                <a:effectLst/>
              </a:rPr>
              <a:t>7.	Talking to excessively frightened people (even in a crisis)</a:t>
            </a:r>
          </a:p>
          <a:p>
            <a:pPr marL="0" indent="0">
              <a:buNone/>
            </a:pPr>
            <a:r>
              <a:rPr lang="en-US" sz="2000" dirty="0">
                <a:effectLst/>
              </a:rPr>
              <a:t>8.	Etc.</a:t>
            </a:r>
            <a:endParaRPr lang="en-US" sz="1400" dirty="0">
              <a:effectLst/>
            </a:endParaRPr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3C95D07-654F-0943-9347-30B48923A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Copyright (c) 2021 by Peter M. Sandman -- for more information see www.psandman.com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E9350C63-3765-8A48-AF9A-8FA7DBCC5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8D97-76A8-6543-8ABD-BF555CA4AE72}" type="slidenum">
              <a:rPr lang="en-US" altLang="en-US" smtClean="0"/>
              <a:pPr/>
              <a:t>14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335302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B9E1290-D18F-2F4E-B488-E4D4B0886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>
                <a:effectLst/>
              </a:rPr>
              <a:t/>
            </a:r>
            <a:br>
              <a:rPr lang="en-US" sz="2800" dirty="0">
                <a:effectLst/>
              </a:rPr>
            </a:br>
            <a:r>
              <a:rPr lang="en-US" sz="2800" b="1" dirty="0">
                <a:effectLst/>
              </a:rPr>
              <a:t>Twelve Principal Outrage Components</a:t>
            </a:r>
            <a:r>
              <a:rPr lang="en-US" sz="2800" dirty="0">
                <a:effectLst/>
              </a:rPr>
              <a:t/>
            </a:r>
            <a:br>
              <a:rPr lang="en-US" sz="2800" dirty="0">
                <a:effectLst/>
              </a:rPr>
            </a:br>
            <a:r>
              <a:rPr lang="en-US" sz="2800" dirty="0">
                <a:effectLst/>
              </a:rPr>
              <a:t>(continued on next slide)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4939A5C-7A8F-2A4D-BCE2-3A6CAE5B35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70100" y="1651000"/>
            <a:ext cx="7988300" cy="4368801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None/>
              <a:defRPr/>
            </a:pPr>
            <a:r>
              <a:rPr lang="ja-JP" altLang="en-US">
                <a:latin typeface="Arial" panose="020B0604020202020204" pitchFamily="34" charset="0"/>
              </a:rPr>
              <a:t>“</a:t>
            </a:r>
            <a:r>
              <a:rPr lang="en-US" altLang="ja-JP" dirty="0"/>
              <a:t>safe</a:t>
            </a:r>
            <a:r>
              <a:rPr lang="ja-JP" altLang="en-US">
                <a:latin typeface="Arial" panose="020B0604020202020204" pitchFamily="34" charset="0"/>
              </a:rPr>
              <a:t>”</a:t>
            </a:r>
            <a:r>
              <a:rPr lang="en-US" altLang="ja-JP" dirty="0"/>
              <a:t>				</a:t>
            </a:r>
            <a:r>
              <a:rPr lang="ja-JP" altLang="en-US">
                <a:latin typeface="Arial" panose="020B0604020202020204" pitchFamily="34" charset="0"/>
              </a:rPr>
              <a:t>“</a:t>
            </a:r>
            <a:r>
              <a:rPr lang="en-US" altLang="ja-JP" dirty="0"/>
              <a:t>risky</a:t>
            </a:r>
            <a:r>
              <a:rPr lang="ja-JP" altLang="en-US">
                <a:latin typeface="Arial" panose="020B0604020202020204" pitchFamily="34" charset="0"/>
              </a:rPr>
              <a:t>”</a:t>
            </a:r>
            <a:endParaRPr lang="en-US" altLang="ja-JP" dirty="0"/>
          </a:p>
          <a:p>
            <a:pPr eaLnBrk="1" hangingPunct="1">
              <a:lnSpc>
                <a:spcPct val="90000"/>
              </a:lnSpc>
              <a:buNone/>
              <a:defRPr/>
            </a:pPr>
            <a:endParaRPr lang="en-US" altLang="en-US" dirty="0"/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en-US" altLang="en-US" dirty="0"/>
              <a:t>Voluntary				</a:t>
            </a:r>
            <a:r>
              <a:rPr lang="en-US" dirty="0">
                <a:effectLst/>
              </a:rPr>
              <a:t>Coerced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en-US" altLang="en-US" dirty="0"/>
              <a:t>Natural				Industrial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en-US" altLang="en-US" dirty="0"/>
              <a:t>Familiar				Exotic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en-US" altLang="en-US" dirty="0"/>
              <a:t>Not memorable			Memorable</a:t>
            </a:r>
          </a:p>
          <a:p>
            <a:pPr marL="0" indent="0">
              <a:buNone/>
            </a:pPr>
            <a:r>
              <a:rPr lang="en-US" dirty="0"/>
              <a:t>Not dreaded			Dreaded</a:t>
            </a:r>
          </a:p>
          <a:p>
            <a:pPr marL="0" indent="0">
              <a:buNone/>
            </a:pPr>
            <a:r>
              <a:rPr lang="en-US" dirty="0"/>
              <a:t>Chronic				Catastrophic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8372BF3E-EB0D-8D4F-BB69-B461D1670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Copyright (c) 2021 by Peter M. Sandman -- for more information see www.psandman.com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C09FC4F5-AF2C-3445-8C88-8A15C0EF50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8D97-76A8-6543-8ABD-BF555CA4AE72}" type="slidenum">
              <a:rPr lang="en-US" altLang="en-US" smtClean="0"/>
              <a:pPr/>
              <a:t>15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723246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B9E1290-D18F-2F4E-B488-E4D4B0886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>
                <a:effectLst/>
              </a:rPr>
              <a:t/>
            </a:r>
            <a:br>
              <a:rPr lang="en-US" sz="2800" dirty="0">
                <a:effectLst/>
              </a:rPr>
            </a:br>
            <a:r>
              <a:rPr lang="en-US" sz="2800" b="1" dirty="0">
                <a:effectLst/>
              </a:rPr>
              <a:t>Twelve Principal Outrage Components</a:t>
            </a:r>
            <a:r>
              <a:rPr lang="en-US" sz="2800" dirty="0">
                <a:effectLst/>
              </a:rPr>
              <a:t/>
            </a:r>
            <a:br>
              <a:rPr lang="en-US" sz="2800" dirty="0">
                <a:effectLst/>
              </a:rPr>
            </a:br>
            <a:r>
              <a:rPr lang="en-US" sz="2800" dirty="0">
                <a:effectLst/>
              </a:rPr>
              <a:t>(continued from previous slide)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4939A5C-7A8F-2A4D-BCE2-3A6CAE5B35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9100" y="1663699"/>
            <a:ext cx="9359900" cy="4368801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None/>
              <a:defRPr/>
            </a:pPr>
            <a:r>
              <a:rPr lang="ja-JP" altLang="en-US">
                <a:latin typeface="Arial" panose="020B0604020202020204" pitchFamily="34" charset="0"/>
              </a:rPr>
              <a:t>“</a:t>
            </a:r>
            <a:r>
              <a:rPr lang="en-US" altLang="ja-JP" dirty="0"/>
              <a:t>safe</a:t>
            </a:r>
            <a:r>
              <a:rPr lang="ja-JP" altLang="en-US">
                <a:latin typeface="Arial" panose="020B0604020202020204" pitchFamily="34" charset="0"/>
              </a:rPr>
              <a:t>”</a:t>
            </a:r>
            <a:r>
              <a:rPr lang="en-US" altLang="ja-JP" dirty="0"/>
              <a:t>				</a:t>
            </a:r>
            <a:r>
              <a:rPr lang="ja-JP" altLang="en-US">
                <a:latin typeface="Arial" panose="020B0604020202020204" pitchFamily="34" charset="0"/>
              </a:rPr>
              <a:t>“</a:t>
            </a:r>
            <a:r>
              <a:rPr lang="en-US" altLang="ja-JP" dirty="0"/>
              <a:t>risky</a:t>
            </a:r>
            <a:r>
              <a:rPr lang="ja-JP" altLang="en-US">
                <a:latin typeface="Arial" panose="020B0604020202020204" pitchFamily="34" charset="0"/>
              </a:rPr>
              <a:t>”</a:t>
            </a:r>
            <a:endParaRPr lang="en-US" altLang="ja-JP" dirty="0"/>
          </a:p>
          <a:p>
            <a:pPr eaLnBrk="1" hangingPunct="1">
              <a:lnSpc>
                <a:spcPct val="90000"/>
              </a:lnSpc>
              <a:buNone/>
              <a:defRPr/>
            </a:pPr>
            <a:endParaRPr lang="en-US" altLang="en-US" dirty="0"/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en-US" altLang="en-US" dirty="0"/>
              <a:t>Knowable				Unknowable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en-US" altLang="en-US" dirty="0"/>
              <a:t>Individually controlled	Controlled by others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en-US" altLang="en-US" dirty="0"/>
              <a:t>Fair					Unfair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en-US" altLang="en-US" dirty="0"/>
              <a:t>Morally irrelevant		Morally relevant</a:t>
            </a:r>
          </a:p>
          <a:p>
            <a:pPr marL="0" indent="0">
              <a:buNone/>
            </a:pPr>
            <a:r>
              <a:rPr lang="en-US" dirty="0"/>
              <a:t>Trustworthy sources		Untrustworthy sources</a:t>
            </a:r>
          </a:p>
          <a:p>
            <a:pPr marL="0" indent="0">
              <a:buNone/>
            </a:pPr>
            <a:r>
              <a:rPr lang="en-US" dirty="0"/>
              <a:t>Responsive process		Unresponsive process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8372BF3E-EB0D-8D4F-BB69-B461D1670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Copyright (c) 2021 by Peter M. Sandman -- for more information see www.psandman.com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C09FC4F5-AF2C-3445-8C88-8A15C0EF50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8D97-76A8-6543-8ABD-BF555CA4AE72}" type="slidenum">
              <a:rPr lang="en-US" altLang="en-US" smtClean="0"/>
              <a:pPr/>
              <a:t>16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824735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Line 4">
            <a:extLst>
              <a:ext uri="{FF2B5EF4-FFF2-40B4-BE49-F238E27FC236}">
                <a16:creationId xmlns:a16="http://schemas.microsoft.com/office/drawing/2014/main" xmlns="" id="{77190AF0-16AA-F44C-A4AE-D3F2DF5B39D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0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7651" name="Line 5">
            <a:extLst>
              <a:ext uri="{FF2B5EF4-FFF2-40B4-BE49-F238E27FC236}">
                <a16:creationId xmlns:a16="http://schemas.microsoft.com/office/drawing/2014/main" xmlns="" id="{B5F327F8-85A2-1444-974D-E3B378A92890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867400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7652" name="Text Box 6">
            <a:extLst>
              <a:ext uri="{FF2B5EF4-FFF2-40B4-BE49-F238E27FC236}">
                <a16:creationId xmlns:a16="http://schemas.microsoft.com/office/drawing/2014/main" xmlns="" id="{03E5FA70-F9A8-C840-918D-419DB409FA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926" y="5867401"/>
            <a:ext cx="16875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7653" name="Text Box 7">
            <a:extLst>
              <a:ext uri="{FF2B5EF4-FFF2-40B4-BE49-F238E27FC236}">
                <a16:creationId xmlns:a16="http://schemas.microsoft.com/office/drawing/2014/main" xmlns="" id="{A303A75D-DBC0-C34A-9DD8-7D1115037C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6" y="1600200"/>
            <a:ext cx="473075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</p:txBody>
      </p:sp>
      <p:sp>
        <p:nvSpPr>
          <p:cNvPr id="27654" name="Oval 8">
            <a:extLst>
              <a:ext uri="{FF2B5EF4-FFF2-40B4-BE49-F238E27FC236}">
                <a16:creationId xmlns:a16="http://schemas.microsoft.com/office/drawing/2014/main" xmlns="" id="{C6F38826-A775-B947-9F51-6B6B169B67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6200" y="658813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Crisis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Communication</a:t>
            </a:r>
          </a:p>
        </p:txBody>
      </p:sp>
      <p:sp>
        <p:nvSpPr>
          <p:cNvPr id="27655" name="Oval 9">
            <a:extLst>
              <a:ext uri="{FF2B5EF4-FFF2-40B4-BE49-F238E27FC236}">
                <a16:creationId xmlns:a16="http://schemas.microsoft.com/office/drawing/2014/main" xmlns="" id="{B524ACE4-8DAD-2B48-9857-D6C8B63CCF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658813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b="1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b="1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Outrage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Management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7656" name="Oval 10">
            <a:extLst>
              <a:ext uri="{FF2B5EF4-FFF2-40B4-BE49-F238E27FC236}">
                <a16:creationId xmlns:a16="http://schemas.microsoft.com/office/drawing/2014/main" xmlns="" id="{8F1DCB9E-1783-AA45-9AA4-9C47C58E5F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366395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Precaution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Advocacy</a:t>
            </a:r>
          </a:p>
        </p:txBody>
      </p:sp>
      <p:sp>
        <p:nvSpPr>
          <p:cNvPr id="779277" name="Rectangle 13">
            <a:extLst>
              <a:ext uri="{FF2B5EF4-FFF2-40B4-BE49-F238E27FC236}">
                <a16:creationId xmlns:a16="http://schemas.microsoft.com/office/drawing/2014/main" xmlns="" id="{A7A1CA2D-7228-C84C-84D8-1C362FEDA14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800" dirty="0">
                <a:solidFill>
                  <a:schemeClr val="bg1"/>
                </a:solidFill>
                <a:ea typeface="+mj-ea"/>
              </a:rPr>
              <a:t>.</a:t>
            </a:r>
          </a:p>
        </p:txBody>
      </p:sp>
      <p:sp>
        <p:nvSpPr>
          <p:cNvPr id="779278" name="Rectangle 14">
            <a:extLst>
              <a:ext uri="{FF2B5EF4-FFF2-40B4-BE49-F238E27FC236}">
                <a16:creationId xmlns:a16="http://schemas.microsoft.com/office/drawing/2014/main" xmlns="" id="{550C2BC0-D6B5-7D40-BAEA-E9F3F444DB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52600" y="6019800"/>
            <a:ext cx="7772400" cy="838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</p:txBody>
      </p:sp>
      <p:sp>
        <p:nvSpPr>
          <p:cNvPr id="27659" name="Slide Number Placeholder 2">
            <a:extLst>
              <a:ext uri="{FF2B5EF4-FFF2-40B4-BE49-F238E27FC236}">
                <a16:creationId xmlns:a16="http://schemas.microsoft.com/office/drawing/2014/main" xmlns="" id="{5C78F812-05E0-E748-8177-251C3EAF0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75E71865-B743-464F-B1D2-CBDD85DD5550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17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7660" name="Footer Placeholder 4">
            <a:extLst>
              <a:ext uri="{FF2B5EF4-FFF2-40B4-BE49-F238E27FC236}">
                <a16:creationId xmlns:a16="http://schemas.microsoft.com/office/drawing/2014/main" xmlns="" id="{6B94C59D-BECA-C147-AEBA-048A50BF7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09800" y="6386514"/>
            <a:ext cx="6858000" cy="3190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9785274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Line 4">
            <a:extLst>
              <a:ext uri="{FF2B5EF4-FFF2-40B4-BE49-F238E27FC236}">
                <a16:creationId xmlns:a16="http://schemas.microsoft.com/office/drawing/2014/main" xmlns="" id="{F9390D53-C96B-084A-BD2D-FA5C43ED7C6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0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8675" name="Line 5">
            <a:extLst>
              <a:ext uri="{FF2B5EF4-FFF2-40B4-BE49-F238E27FC236}">
                <a16:creationId xmlns:a16="http://schemas.microsoft.com/office/drawing/2014/main" xmlns="" id="{A183FAA1-C7A6-0147-A28F-DA51ED0E6F7D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867400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8676" name="Text Box 6">
            <a:extLst>
              <a:ext uri="{FF2B5EF4-FFF2-40B4-BE49-F238E27FC236}">
                <a16:creationId xmlns:a16="http://schemas.microsoft.com/office/drawing/2014/main" xmlns="" id="{98E16F93-22FD-2948-BD04-8D4B7836E3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926" y="5867401"/>
            <a:ext cx="16875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8677" name="Text Box 7">
            <a:extLst>
              <a:ext uri="{FF2B5EF4-FFF2-40B4-BE49-F238E27FC236}">
                <a16:creationId xmlns:a16="http://schemas.microsoft.com/office/drawing/2014/main" xmlns="" id="{299AC359-3E54-B242-854D-1D9D46E395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6" y="1600200"/>
            <a:ext cx="473075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</p:txBody>
      </p:sp>
      <p:sp>
        <p:nvSpPr>
          <p:cNvPr id="28678" name="Oval 8">
            <a:extLst>
              <a:ext uri="{FF2B5EF4-FFF2-40B4-BE49-F238E27FC236}">
                <a16:creationId xmlns:a16="http://schemas.microsoft.com/office/drawing/2014/main" xmlns="" id="{FF3C9E2E-1553-5146-AF94-C7D57904B1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15250" y="658813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Crisis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Communication</a:t>
            </a:r>
          </a:p>
        </p:txBody>
      </p:sp>
      <p:sp>
        <p:nvSpPr>
          <p:cNvPr id="28679" name="Oval 9">
            <a:extLst>
              <a:ext uri="{FF2B5EF4-FFF2-40B4-BE49-F238E27FC236}">
                <a16:creationId xmlns:a16="http://schemas.microsoft.com/office/drawing/2014/main" xmlns="" id="{BFFA328E-4D4C-FB4E-9B99-3EC139FBD9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8100" y="80010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Outrage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Management</a:t>
            </a:r>
          </a:p>
        </p:txBody>
      </p:sp>
      <p:sp>
        <p:nvSpPr>
          <p:cNvPr id="28680" name="Oval 10">
            <a:extLst>
              <a:ext uri="{FF2B5EF4-FFF2-40B4-BE49-F238E27FC236}">
                <a16:creationId xmlns:a16="http://schemas.microsoft.com/office/drawing/2014/main" xmlns="" id="{ACB5E628-812F-354E-A4A4-558F99D5DC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366395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Precaution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Advocacy</a:t>
            </a:r>
          </a:p>
        </p:txBody>
      </p:sp>
      <p:sp>
        <p:nvSpPr>
          <p:cNvPr id="779277" name="Rectangle 13">
            <a:extLst>
              <a:ext uri="{FF2B5EF4-FFF2-40B4-BE49-F238E27FC236}">
                <a16:creationId xmlns:a16="http://schemas.microsoft.com/office/drawing/2014/main" xmlns="" id="{9C98BD29-54B9-D54E-9763-D7C69DF5A6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800" dirty="0">
                <a:solidFill>
                  <a:schemeClr val="bg1"/>
                </a:solidFill>
                <a:ea typeface="+mj-ea"/>
              </a:rPr>
              <a:t>.</a:t>
            </a:r>
          </a:p>
        </p:txBody>
      </p:sp>
      <p:sp>
        <p:nvSpPr>
          <p:cNvPr id="779278" name="Rectangle 14">
            <a:extLst>
              <a:ext uri="{FF2B5EF4-FFF2-40B4-BE49-F238E27FC236}">
                <a16:creationId xmlns:a16="http://schemas.microsoft.com/office/drawing/2014/main" xmlns="" id="{037D79C9-F3DD-DA48-A379-84017A2EBC8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52600" y="6019800"/>
            <a:ext cx="7772400" cy="838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</p:txBody>
      </p:sp>
      <p:sp>
        <p:nvSpPr>
          <p:cNvPr id="28683" name="AutoShape 11">
            <a:extLst>
              <a:ext uri="{FF2B5EF4-FFF2-40B4-BE49-F238E27FC236}">
                <a16:creationId xmlns:a16="http://schemas.microsoft.com/office/drawing/2014/main" xmlns="" id="{93EDE555-5396-3542-BD8E-3EE4BDF3CD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5676" y="3124201"/>
            <a:ext cx="549275" cy="822325"/>
          </a:xfrm>
          <a:prstGeom prst="upArrow">
            <a:avLst>
              <a:gd name="adj1" fmla="val 50000"/>
              <a:gd name="adj2" fmla="val 50146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8684" name="AutoShape 11">
            <a:extLst>
              <a:ext uri="{FF2B5EF4-FFF2-40B4-BE49-F238E27FC236}">
                <a16:creationId xmlns:a16="http://schemas.microsoft.com/office/drawing/2014/main" xmlns="" id="{FED9AA5D-272C-8248-9E78-2A6B6FBF1072}"/>
              </a:ext>
            </a:extLst>
          </p:cNvPr>
          <p:cNvSpPr>
            <a:spLocks noChangeArrowheads="1"/>
          </p:cNvSpPr>
          <p:nvPr/>
        </p:nvSpPr>
        <p:spPr bwMode="auto">
          <a:xfrm rot="10627145">
            <a:off x="4632325" y="2603501"/>
            <a:ext cx="547688" cy="822325"/>
          </a:xfrm>
          <a:prstGeom prst="upArrow">
            <a:avLst>
              <a:gd name="adj1" fmla="val 50000"/>
              <a:gd name="adj2" fmla="val 50292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8685" name="Slide Number Placeholder 2">
            <a:extLst>
              <a:ext uri="{FF2B5EF4-FFF2-40B4-BE49-F238E27FC236}">
                <a16:creationId xmlns:a16="http://schemas.microsoft.com/office/drawing/2014/main" xmlns="" id="{0D7D2B11-2A95-3246-B627-E1C4CADBAA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93B6E31E-ADE1-AA4C-81EB-2D18C4A55CD0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18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8686" name="Footer Placeholder 4">
            <a:extLst>
              <a:ext uri="{FF2B5EF4-FFF2-40B4-BE49-F238E27FC236}">
                <a16:creationId xmlns:a16="http://schemas.microsoft.com/office/drawing/2014/main" xmlns="" id="{59880B01-1465-7244-95E2-E1995628A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00263" y="6324600"/>
            <a:ext cx="69342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32737901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6CA907E-9617-B941-B873-FD89106C11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en-US" sz="3200" b="1" dirty="0">
                <a:effectLst/>
              </a:rPr>
              <a:t/>
            </a:r>
            <a:br>
              <a:rPr lang="en-US" sz="3200" b="1" dirty="0">
                <a:effectLst/>
              </a:rPr>
            </a:br>
            <a:r>
              <a:rPr lang="en-US" sz="3200" b="1" dirty="0">
                <a:effectLst/>
              </a:rPr>
              <a:t>Radiation Crisis Communication</a:t>
            </a:r>
            <a:r>
              <a:rPr lang="en-US" sz="3200" dirty="0">
                <a:effectLst/>
              </a:rPr>
              <a:t/>
            </a:r>
            <a:br>
              <a:rPr lang="en-US" sz="3200" dirty="0">
                <a:effectLst/>
              </a:rPr>
            </a:br>
            <a:r>
              <a:rPr lang="en-US" sz="3200" b="1" dirty="0">
                <a:effectLst/>
              </a:rPr>
              <a:t>(when hazard and outrage are both high)</a:t>
            </a:r>
            <a:r>
              <a:rPr lang="en-US" sz="3200" dirty="0">
                <a:effectLst/>
              </a:rPr>
              <a:t/>
            </a:r>
            <a:br>
              <a:rPr lang="en-US" sz="3200" dirty="0">
                <a:effectLst/>
              </a:rPr>
            </a:b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7C789DB-C758-0645-BF49-F6D02855DA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dirty="0">
                <a:effectLst/>
              </a:rPr>
              <a:t> </a:t>
            </a:r>
          </a:p>
          <a:p>
            <a:pPr marL="0" indent="0">
              <a:buNone/>
            </a:pPr>
            <a:r>
              <a:rPr lang="en-US" sz="2400" dirty="0">
                <a:effectLst/>
              </a:rPr>
              <a:t>1.	Any serious nuclear or radiation-related accident, obviously</a:t>
            </a:r>
          </a:p>
          <a:p>
            <a:pPr marL="0" indent="0">
              <a:buNone/>
            </a:pPr>
            <a:endParaRPr lang="en-US" sz="1400" dirty="0">
              <a:effectLst/>
            </a:endParaRPr>
          </a:p>
          <a:p>
            <a:pPr marL="0" indent="0">
              <a:buNone/>
            </a:pPr>
            <a:r>
              <a:rPr lang="en-US" sz="2400" dirty="0">
                <a:effectLst/>
              </a:rPr>
              <a:t>2. 	Any nuclear or radiation-related accident that might become serious</a:t>
            </a:r>
          </a:p>
          <a:p>
            <a:pPr marL="0" indent="0">
              <a:buNone/>
            </a:pPr>
            <a:endParaRPr lang="en-US" sz="1400" dirty="0">
              <a:effectLst/>
            </a:endParaRPr>
          </a:p>
          <a:p>
            <a:pPr marL="0" indent="0">
              <a:buNone/>
            </a:pPr>
            <a:r>
              <a:rPr lang="en-US" sz="2400" dirty="0">
                <a:effectLst/>
              </a:rPr>
              <a:t>3.	Upcoming moments in an ongoing cleanup that are both potentially 	dangerous and alarming to some employees, neighbors, or activists</a:t>
            </a:r>
            <a:endParaRPr lang="en-US" sz="1400" dirty="0">
              <a:effectLst/>
            </a:endParaRPr>
          </a:p>
          <a:p>
            <a:pPr marL="0" indent="0">
              <a:buNone/>
            </a:pPr>
            <a:endParaRPr lang="en-US" sz="1400" dirty="0">
              <a:effectLst/>
            </a:endParaRPr>
          </a:p>
          <a:p>
            <a:pPr marL="0" indent="0">
              <a:buNone/>
            </a:pPr>
            <a:r>
              <a:rPr lang="en-US" sz="2400" dirty="0"/>
              <a:t>4.	Etc. </a:t>
            </a:r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E0FC0D3E-D980-9A49-94D4-D7C5058B26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Copyright (c) 2021 by Peter M. Sandman -- for more information see www.psandman.com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AF69F695-A0EB-A74B-AFD5-49A02041D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8D97-76A8-6543-8ABD-BF555CA4AE72}" type="slidenum">
              <a:rPr lang="en-US" altLang="en-US" smtClean="0"/>
              <a:pPr/>
              <a:t>19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142514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Line 4">
            <a:extLst>
              <a:ext uri="{FF2B5EF4-FFF2-40B4-BE49-F238E27FC236}">
                <a16:creationId xmlns:a16="http://schemas.microsoft.com/office/drawing/2014/main" xmlns="" id="{C2B67F51-2326-2A4D-B485-023CCB4FEF4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0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699" name="Line 5">
            <a:extLst>
              <a:ext uri="{FF2B5EF4-FFF2-40B4-BE49-F238E27FC236}">
                <a16:creationId xmlns:a16="http://schemas.microsoft.com/office/drawing/2014/main" xmlns="" id="{E632C0A7-9FD9-9D4E-8537-AAFA2B86B6D8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867400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700" name="Text Box 6">
            <a:extLst>
              <a:ext uri="{FF2B5EF4-FFF2-40B4-BE49-F238E27FC236}">
                <a16:creationId xmlns:a16="http://schemas.microsoft.com/office/drawing/2014/main" xmlns="" id="{C478D96B-8807-9448-9887-F487F5398C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926" y="5867401"/>
            <a:ext cx="16875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9701" name="Text Box 7">
            <a:extLst>
              <a:ext uri="{FF2B5EF4-FFF2-40B4-BE49-F238E27FC236}">
                <a16:creationId xmlns:a16="http://schemas.microsoft.com/office/drawing/2014/main" xmlns="" id="{71C7F836-077A-0D4C-B5DE-F35723CEFB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6" y="1600200"/>
            <a:ext cx="473075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</p:txBody>
      </p:sp>
      <p:sp>
        <p:nvSpPr>
          <p:cNvPr id="29702" name="Oval 8">
            <a:extLst>
              <a:ext uri="{FF2B5EF4-FFF2-40B4-BE49-F238E27FC236}">
                <a16:creationId xmlns:a16="http://schemas.microsoft.com/office/drawing/2014/main" xmlns="" id="{D2F16B58-4002-4E49-A3C8-236B7324EF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15250" y="658813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Crisis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Communication</a:t>
            </a:r>
          </a:p>
        </p:txBody>
      </p:sp>
      <p:sp>
        <p:nvSpPr>
          <p:cNvPr id="29703" name="Oval 9">
            <a:extLst>
              <a:ext uri="{FF2B5EF4-FFF2-40B4-BE49-F238E27FC236}">
                <a16:creationId xmlns:a16="http://schemas.microsoft.com/office/drawing/2014/main" xmlns="" id="{6939DF25-DE7E-7243-BC5A-E196C7E2E6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8100" y="80010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Outrage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Management</a:t>
            </a:r>
          </a:p>
        </p:txBody>
      </p:sp>
      <p:sp>
        <p:nvSpPr>
          <p:cNvPr id="29704" name="Oval 10">
            <a:extLst>
              <a:ext uri="{FF2B5EF4-FFF2-40B4-BE49-F238E27FC236}">
                <a16:creationId xmlns:a16="http://schemas.microsoft.com/office/drawing/2014/main" xmlns="" id="{DD1D9B8A-E9BC-3346-BD62-D11BE5FFB3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366395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Precaution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Advocacy</a:t>
            </a:r>
          </a:p>
        </p:txBody>
      </p:sp>
      <p:sp>
        <p:nvSpPr>
          <p:cNvPr id="779277" name="Rectangle 13">
            <a:extLst>
              <a:ext uri="{FF2B5EF4-FFF2-40B4-BE49-F238E27FC236}">
                <a16:creationId xmlns:a16="http://schemas.microsoft.com/office/drawing/2014/main" xmlns="" id="{8E1FEF24-6AFA-1640-9160-625D7C6C1BE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800" dirty="0">
                <a:solidFill>
                  <a:schemeClr val="bg1"/>
                </a:solidFill>
                <a:ea typeface="+mj-ea"/>
              </a:rPr>
              <a:t>.</a:t>
            </a:r>
          </a:p>
        </p:txBody>
      </p:sp>
      <p:sp>
        <p:nvSpPr>
          <p:cNvPr id="779278" name="Rectangle 14">
            <a:extLst>
              <a:ext uri="{FF2B5EF4-FFF2-40B4-BE49-F238E27FC236}">
                <a16:creationId xmlns:a16="http://schemas.microsoft.com/office/drawing/2014/main" xmlns="" id="{37386C78-B9DF-E441-9748-36B7295ECDE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52600" y="6019800"/>
            <a:ext cx="7772400" cy="838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</p:txBody>
      </p:sp>
      <p:sp>
        <p:nvSpPr>
          <p:cNvPr id="29707" name="AutoShape 11">
            <a:extLst>
              <a:ext uri="{FF2B5EF4-FFF2-40B4-BE49-F238E27FC236}">
                <a16:creationId xmlns:a16="http://schemas.microsoft.com/office/drawing/2014/main" xmlns="" id="{97A97412-0000-5C4D-8053-70C9EA6141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5676" y="3124201"/>
            <a:ext cx="549275" cy="822325"/>
          </a:xfrm>
          <a:prstGeom prst="upArrow">
            <a:avLst>
              <a:gd name="adj1" fmla="val 50000"/>
              <a:gd name="adj2" fmla="val 50146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9708" name="AutoShape 11">
            <a:extLst>
              <a:ext uri="{FF2B5EF4-FFF2-40B4-BE49-F238E27FC236}">
                <a16:creationId xmlns:a16="http://schemas.microsoft.com/office/drawing/2014/main" xmlns="" id="{D08D1393-E6C1-D243-9407-5201455AA49D}"/>
              </a:ext>
            </a:extLst>
          </p:cNvPr>
          <p:cNvSpPr>
            <a:spLocks noChangeArrowheads="1"/>
          </p:cNvSpPr>
          <p:nvPr/>
        </p:nvSpPr>
        <p:spPr bwMode="auto">
          <a:xfrm rot="10627145">
            <a:off x="4632325" y="2603501"/>
            <a:ext cx="547688" cy="822325"/>
          </a:xfrm>
          <a:prstGeom prst="upArrow">
            <a:avLst>
              <a:gd name="adj1" fmla="val 50000"/>
              <a:gd name="adj2" fmla="val 50292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9709" name="Line 12">
            <a:extLst>
              <a:ext uri="{FF2B5EF4-FFF2-40B4-BE49-F238E27FC236}">
                <a16:creationId xmlns:a16="http://schemas.microsoft.com/office/drawing/2014/main" xmlns="" id="{F344DAF3-8425-D847-A384-4F96395E998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267200" y="4387850"/>
            <a:ext cx="9144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710" name="Line 12">
            <a:extLst>
              <a:ext uri="{FF2B5EF4-FFF2-40B4-BE49-F238E27FC236}">
                <a16:creationId xmlns:a16="http://schemas.microsoft.com/office/drawing/2014/main" xmlns="" id="{7BB06EDB-263B-1E46-8366-0FC61B94420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19600" y="4540250"/>
            <a:ext cx="9144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711" name="Line 12">
            <a:extLst>
              <a:ext uri="{FF2B5EF4-FFF2-40B4-BE49-F238E27FC236}">
                <a16:creationId xmlns:a16="http://schemas.microsoft.com/office/drawing/2014/main" xmlns="" id="{62B94F19-5E87-B54B-82E7-3A9050B55C2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572000" y="4692650"/>
            <a:ext cx="9144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712" name="Line 12">
            <a:extLst>
              <a:ext uri="{FF2B5EF4-FFF2-40B4-BE49-F238E27FC236}">
                <a16:creationId xmlns:a16="http://schemas.microsoft.com/office/drawing/2014/main" xmlns="" id="{4A207BFD-7CE1-E247-B8C3-A4E273E0ED84}"/>
              </a:ext>
            </a:extLst>
          </p:cNvPr>
          <p:cNvSpPr>
            <a:spLocks noChangeShapeType="1"/>
          </p:cNvSpPr>
          <p:nvPr/>
        </p:nvSpPr>
        <p:spPr bwMode="auto">
          <a:xfrm>
            <a:off x="4724400" y="4437063"/>
            <a:ext cx="762000" cy="849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713" name="Line 12">
            <a:extLst>
              <a:ext uri="{FF2B5EF4-FFF2-40B4-BE49-F238E27FC236}">
                <a16:creationId xmlns:a16="http://schemas.microsoft.com/office/drawing/2014/main" xmlns="" id="{75A352D4-EFB0-2046-A509-4211964E503C}"/>
              </a:ext>
            </a:extLst>
          </p:cNvPr>
          <p:cNvSpPr>
            <a:spLocks noChangeShapeType="1"/>
          </p:cNvSpPr>
          <p:nvPr/>
        </p:nvSpPr>
        <p:spPr bwMode="auto">
          <a:xfrm>
            <a:off x="4459288" y="4591051"/>
            <a:ext cx="722312" cy="746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714" name="Line 12">
            <a:extLst>
              <a:ext uri="{FF2B5EF4-FFF2-40B4-BE49-F238E27FC236}">
                <a16:creationId xmlns:a16="http://schemas.microsoft.com/office/drawing/2014/main" xmlns="" id="{A76B5013-5E12-A946-94F6-108EEF3DB9EB}"/>
              </a:ext>
            </a:extLst>
          </p:cNvPr>
          <p:cNvSpPr>
            <a:spLocks noChangeShapeType="1"/>
          </p:cNvSpPr>
          <p:nvPr/>
        </p:nvSpPr>
        <p:spPr bwMode="auto">
          <a:xfrm>
            <a:off x="4306888" y="4756150"/>
            <a:ext cx="722312" cy="8001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715" name="Slide Number Placeholder 2">
            <a:extLst>
              <a:ext uri="{FF2B5EF4-FFF2-40B4-BE49-F238E27FC236}">
                <a16:creationId xmlns:a16="http://schemas.microsoft.com/office/drawing/2014/main" xmlns="" id="{2BEB054C-3F05-E84C-94A3-5EF3C9888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791BD434-D48E-ED40-9217-188D442E5DC5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20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9716" name="Footer Placeholder 4">
            <a:extLst>
              <a:ext uri="{FF2B5EF4-FFF2-40B4-BE49-F238E27FC236}">
                <a16:creationId xmlns:a16="http://schemas.microsoft.com/office/drawing/2014/main" xmlns="" id="{54BDE048-AA23-944B-B8E4-73C33BDC3B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16038834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Line 4">
            <a:extLst>
              <a:ext uri="{FF2B5EF4-FFF2-40B4-BE49-F238E27FC236}">
                <a16:creationId xmlns:a16="http://schemas.microsoft.com/office/drawing/2014/main" xmlns="" id="{83AAECA5-CA73-1E41-B612-856B738354E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0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23" name="Line 5">
            <a:extLst>
              <a:ext uri="{FF2B5EF4-FFF2-40B4-BE49-F238E27FC236}">
                <a16:creationId xmlns:a16="http://schemas.microsoft.com/office/drawing/2014/main" xmlns="" id="{79B35CF3-3C87-9448-92FF-0E525DACB31B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867400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24" name="Text Box 6">
            <a:extLst>
              <a:ext uri="{FF2B5EF4-FFF2-40B4-BE49-F238E27FC236}">
                <a16:creationId xmlns:a16="http://schemas.microsoft.com/office/drawing/2014/main" xmlns="" id="{6F303ABC-0B4F-D642-8CD6-4D534CAB4E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926" y="5867401"/>
            <a:ext cx="16875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30725" name="Text Box 7">
            <a:extLst>
              <a:ext uri="{FF2B5EF4-FFF2-40B4-BE49-F238E27FC236}">
                <a16:creationId xmlns:a16="http://schemas.microsoft.com/office/drawing/2014/main" xmlns="" id="{446886B5-FF42-CF4F-A7FF-7387B9503A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6" y="1600200"/>
            <a:ext cx="473075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</p:txBody>
      </p:sp>
      <p:sp>
        <p:nvSpPr>
          <p:cNvPr id="30726" name="Oval 8">
            <a:extLst>
              <a:ext uri="{FF2B5EF4-FFF2-40B4-BE49-F238E27FC236}">
                <a16:creationId xmlns:a16="http://schemas.microsoft.com/office/drawing/2014/main" xmlns="" id="{3FD168BD-4A71-FA41-8E40-432CD66A68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15250" y="658813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Crisis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Communication</a:t>
            </a:r>
          </a:p>
        </p:txBody>
      </p:sp>
      <p:sp>
        <p:nvSpPr>
          <p:cNvPr id="30727" name="Oval 9">
            <a:extLst>
              <a:ext uri="{FF2B5EF4-FFF2-40B4-BE49-F238E27FC236}">
                <a16:creationId xmlns:a16="http://schemas.microsoft.com/office/drawing/2014/main" xmlns="" id="{340E7196-28E6-9740-AA45-A05CA8007A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8100" y="80010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Outrage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Management</a:t>
            </a:r>
          </a:p>
        </p:txBody>
      </p:sp>
      <p:sp>
        <p:nvSpPr>
          <p:cNvPr id="30728" name="Oval 10">
            <a:extLst>
              <a:ext uri="{FF2B5EF4-FFF2-40B4-BE49-F238E27FC236}">
                <a16:creationId xmlns:a16="http://schemas.microsoft.com/office/drawing/2014/main" xmlns="" id="{38AD9944-BB5C-5D46-A893-DFE5660AAF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366395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Precaution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Advocacy</a:t>
            </a:r>
          </a:p>
        </p:txBody>
      </p:sp>
      <p:sp>
        <p:nvSpPr>
          <p:cNvPr id="779277" name="Rectangle 13">
            <a:extLst>
              <a:ext uri="{FF2B5EF4-FFF2-40B4-BE49-F238E27FC236}">
                <a16:creationId xmlns:a16="http://schemas.microsoft.com/office/drawing/2014/main" xmlns="" id="{67AD89A2-D50D-424E-AD0D-253BAFB0E7B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800" dirty="0">
                <a:solidFill>
                  <a:schemeClr val="bg1"/>
                </a:solidFill>
                <a:ea typeface="+mj-ea"/>
              </a:rPr>
              <a:t>.</a:t>
            </a:r>
          </a:p>
        </p:txBody>
      </p:sp>
      <p:sp>
        <p:nvSpPr>
          <p:cNvPr id="779278" name="Rectangle 14">
            <a:extLst>
              <a:ext uri="{FF2B5EF4-FFF2-40B4-BE49-F238E27FC236}">
                <a16:creationId xmlns:a16="http://schemas.microsoft.com/office/drawing/2014/main" xmlns="" id="{0D24944C-4CD4-D14A-8888-2C3FCF839B1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52600" y="6019800"/>
            <a:ext cx="7772400" cy="838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</p:txBody>
      </p:sp>
      <p:sp>
        <p:nvSpPr>
          <p:cNvPr id="30731" name="AutoShape 11">
            <a:extLst>
              <a:ext uri="{FF2B5EF4-FFF2-40B4-BE49-F238E27FC236}">
                <a16:creationId xmlns:a16="http://schemas.microsoft.com/office/drawing/2014/main" xmlns="" id="{AA86CC3A-67BA-BC42-80AF-03D030E34B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5676" y="3124201"/>
            <a:ext cx="549275" cy="822325"/>
          </a:xfrm>
          <a:prstGeom prst="upArrow">
            <a:avLst>
              <a:gd name="adj1" fmla="val 50000"/>
              <a:gd name="adj2" fmla="val 50146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30732" name="AutoShape 11">
            <a:extLst>
              <a:ext uri="{FF2B5EF4-FFF2-40B4-BE49-F238E27FC236}">
                <a16:creationId xmlns:a16="http://schemas.microsoft.com/office/drawing/2014/main" xmlns="" id="{313DEC67-A789-B24F-95AF-A8A3A9266996}"/>
              </a:ext>
            </a:extLst>
          </p:cNvPr>
          <p:cNvSpPr>
            <a:spLocks noChangeArrowheads="1"/>
          </p:cNvSpPr>
          <p:nvPr/>
        </p:nvSpPr>
        <p:spPr bwMode="auto">
          <a:xfrm rot="10627145">
            <a:off x="4632325" y="2603501"/>
            <a:ext cx="547688" cy="822325"/>
          </a:xfrm>
          <a:prstGeom prst="upArrow">
            <a:avLst>
              <a:gd name="adj1" fmla="val 50000"/>
              <a:gd name="adj2" fmla="val 50292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30733" name="Line 12">
            <a:extLst>
              <a:ext uri="{FF2B5EF4-FFF2-40B4-BE49-F238E27FC236}">
                <a16:creationId xmlns:a16="http://schemas.microsoft.com/office/drawing/2014/main" xmlns="" id="{D78A8680-C59F-5F41-B755-4F4AE821171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267200" y="4387850"/>
            <a:ext cx="9144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34" name="Line 12">
            <a:extLst>
              <a:ext uri="{FF2B5EF4-FFF2-40B4-BE49-F238E27FC236}">
                <a16:creationId xmlns:a16="http://schemas.microsoft.com/office/drawing/2014/main" xmlns="" id="{07983803-FFB3-8449-9798-557E64187D2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19600" y="4540250"/>
            <a:ext cx="9144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35" name="Line 12">
            <a:extLst>
              <a:ext uri="{FF2B5EF4-FFF2-40B4-BE49-F238E27FC236}">
                <a16:creationId xmlns:a16="http://schemas.microsoft.com/office/drawing/2014/main" xmlns="" id="{705F9BF1-F07C-B94A-85C1-82CFEEEEC2F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572000" y="4692650"/>
            <a:ext cx="9144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36" name="Line 12">
            <a:extLst>
              <a:ext uri="{FF2B5EF4-FFF2-40B4-BE49-F238E27FC236}">
                <a16:creationId xmlns:a16="http://schemas.microsoft.com/office/drawing/2014/main" xmlns="" id="{E1AE4783-2918-2342-B6C0-2ECD97B58509}"/>
              </a:ext>
            </a:extLst>
          </p:cNvPr>
          <p:cNvSpPr>
            <a:spLocks noChangeShapeType="1"/>
          </p:cNvSpPr>
          <p:nvPr/>
        </p:nvSpPr>
        <p:spPr bwMode="auto">
          <a:xfrm>
            <a:off x="4724400" y="4437063"/>
            <a:ext cx="762000" cy="849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37" name="Line 12">
            <a:extLst>
              <a:ext uri="{FF2B5EF4-FFF2-40B4-BE49-F238E27FC236}">
                <a16:creationId xmlns:a16="http://schemas.microsoft.com/office/drawing/2014/main" xmlns="" id="{257F59DC-4B74-2A47-AFB4-3844AFFEB9BA}"/>
              </a:ext>
            </a:extLst>
          </p:cNvPr>
          <p:cNvSpPr>
            <a:spLocks noChangeShapeType="1"/>
          </p:cNvSpPr>
          <p:nvPr/>
        </p:nvSpPr>
        <p:spPr bwMode="auto">
          <a:xfrm>
            <a:off x="4459288" y="4591051"/>
            <a:ext cx="722312" cy="746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38" name="Line 12">
            <a:extLst>
              <a:ext uri="{FF2B5EF4-FFF2-40B4-BE49-F238E27FC236}">
                <a16:creationId xmlns:a16="http://schemas.microsoft.com/office/drawing/2014/main" xmlns="" id="{4815F035-C790-464C-BFE8-48B53FCF029F}"/>
              </a:ext>
            </a:extLst>
          </p:cNvPr>
          <p:cNvSpPr>
            <a:spLocks noChangeShapeType="1"/>
          </p:cNvSpPr>
          <p:nvPr/>
        </p:nvSpPr>
        <p:spPr bwMode="auto">
          <a:xfrm>
            <a:off x="4306888" y="4756150"/>
            <a:ext cx="722312" cy="8001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39" name="Slide Number Placeholder 2">
            <a:extLst>
              <a:ext uri="{FF2B5EF4-FFF2-40B4-BE49-F238E27FC236}">
                <a16:creationId xmlns:a16="http://schemas.microsoft.com/office/drawing/2014/main" xmlns="" id="{CDEEB78D-A337-0642-9B4A-5C9E4AD342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F417E686-EEC7-4047-852E-9670DAB06295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21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30740" name="Footer Placeholder 4">
            <a:extLst>
              <a:ext uri="{FF2B5EF4-FFF2-40B4-BE49-F238E27FC236}">
                <a16:creationId xmlns:a16="http://schemas.microsoft.com/office/drawing/2014/main" xmlns="" id="{FF162714-D03C-2C40-AABC-7397952B81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  <p:sp>
        <p:nvSpPr>
          <p:cNvPr id="30741" name="AutoShape 2">
            <a:extLst>
              <a:ext uri="{FF2B5EF4-FFF2-40B4-BE49-F238E27FC236}">
                <a16:creationId xmlns:a16="http://schemas.microsoft.com/office/drawing/2014/main" xmlns="" id="{32B650E1-18FD-E84A-A9E5-6FEC536483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64238" y="2630489"/>
            <a:ext cx="1600200" cy="1552575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 w="12700" cap="sq">
            <a:solidFill>
              <a:schemeClr val="bg2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0604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D537E7D-1A4D-EB4D-A153-CCF8D17F0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/>
              <a:t>Radiation Stakeholder Consultation (“the sweet spot”)</a:t>
            </a:r>
            <a:br>
              <a:rPr lang="en-US" sz="3200" dirty="0"/>
            </a:br>
            <a:r>
              <a:rPr lang="en-US" sz="3200" dirty="0"/>
              <a:t>(when hazard and outrage are both intermediate)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F0251AB-4F2A-E140-824E-C337246211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dirty="0">
                <a:effectLst/>
              </a:rPr>
              <a:t>1.	Debating the pros and cons of nuclear versus fossil fuel power generation</a:t>
            </a:r>
          </a:p>
          <a:p>
            <a:pPr marL="0" indent="0">
              <a:buNone/>
            </a:pPr>
            <a:endParaRPr lang="en-US" sz="2400" dirty="0">
              <a:effectLst/>
            </a:endParaRPr>
          </a:p>
          <a:p>
            <a:pPr marL="0" indent="0">
              <a:buNone/>
            </a:pPr>
            <a:r>
              <a:rPr lang="en-US" sz="2400" dirty="0">
                <a:effectLst/>
              </a:rPr>
              <a:t>2.	Explaining principles of ionizing radiation risk to interested citizens</a:t>
            </a:r>
          </a:p>
          <a:p>
            <a:pPr marL="457200" indent="-457200">
              <a:buAutoNum type="arabicPeriod" startAt="2"/>
            </a:pPr>
            <a:endParaRPr lang="en-US" sz="2400" dirty="0">
              <a:effectLst/>
            </a:endParaRPr>
          </a:p>
          <a:p>
            <a:pPr marL="0" indent="0">
              <a:buNone/>
            </a:pPr>
            <a:r>
              <a:rPr lang="en-US" sz="2400" dirty="0">
                <a:effectLst/>
              </a:rPr>
              <a:t>3.	Using news pegs to educate people about nuclear facilities and cleanups 	(events in other places; anniversaries of past events; etc.)</a:t>
            </a:r>
            <a:br>
              <a:rPr lang="en-US" sz="2400" dirty="0">
                <a:effectLst/>
              </a:rPr>
            </a:br>
            <a:endParaRPr lang="en-US" sz="2400" dirty="0">
              <a:effectLst/>
            </a:endParaRPr>
          </a:p>
          <a:p>
            <a:pPr marL="0" indent="0">
              <a:buNone/>
            </a:pPr>
            <a:r>
              <a:rPr lang="en-US" sz="2400" dirty="0">
                <a:effectLst/>
              </a:rPr>
              <a:t>4. 	Meeting with mutually respectful people to plan a path forward</a:t>
            </a:r>
            <a:br>
              <a:rPr lang="en-US" sz="2400" dirty="0">
                <a:effectLst/>
              </a:rPr>
            </a:br>
            <a:endParaRPr lang="en-US" sz="2400" dirty="0">
              <a:effectLst/>
            </a:endParaRPr>
          </a:p>
          <a:p>
            <a:pPr marL="0" indent="0">
              <a:buNone/>
            </a:pPr>
            <a:r>
              <a:rPr lang="en-US" sz="2400" dirty="0">
                <a:effectLst/>
              </a:rPr>
              <a:t>5.	Etc.</a:t>
            </a:r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3C95D07-654F-0943-9347-30B48923A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Copyright (c) 2021 by Peter M. Sandman -- for more information see www.psandman.com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E9350C63-3765-8A48-AF9A-8FA7DBCC5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8D97-76A8-6543-8ABD-BF555CA4AE72}" type="slidenum">
              <a:rPr lang="en-US" altLang="en-US" smtClean="0"/>
              <a:pPr/>
              <a:t>22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413776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>
            <a:extLst>
              <a:ext uri="{FF2B5EF4-FFF2-40B4-BE49-F238E27FC236}">
                <a16:creationId xmlns:a16="http://schemas.microsoft.com/office/drawing/2014/main" xmlns="" id="{933725E7-FC4D-E54F-99CD-F3BF5C14E6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52600" y="152400"/>
            <a:ext cx="8534400" cy="965201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dirty="0">
                <a:ea typeface="+mj-ea"/>
              </a:rPr>
              <a:t>Four Risk Communication Paradigms</a:t>
            </a:r>
          </a:p>
        </p:txBody>
      </p:sp>
      <p:sp>
        <p:nvSpPr>
          <p:cNvPr id="801795" name="Rectangle 3">
            <a:extLst>
              <a:ext uri="{FF2B5EF4-FFF2-40B4-BE49-F238E27FC236}">
                <a16:creationId xmlns:a16="http://schemas.microsoft.com/office/drawing/2014/main" xmlns="" id="{76FE6740-2D0A-404F-8DEE-0D6C10568D4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346200"/>
            <a:ext cx="10363200" cy="4673601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altLang="en-US" sz="2400" b="1" dirty="0">
                <a:ea typeface="+mn-ea"/>
              </a:rPr>
              <a:t>Watch out!!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sz="2400" b="1" dirty="0">
                <a:ea typeface="+mn-ea"/>
              </a:rPr>
              <a:t>		(precaution advocacy)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altLang="en-US" sz="2400" b="1" dirty="0">
              <a:ea typeface="+mn-ea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400" b="1" dirty="0">
                <a:ea typeface="+mn-ea"/>
              </a:rPr>
              <a:t>Calm down!!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sz="2400" b="1" dirty="0">
                <a:ea typeface="+mn-ea"/>
              </a:rPr>
              <a:t>		(outrage management)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altLang="en-US" sz="2400" b="1" dirty="0">
              <a:ea typeface="+mn-ea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400" b="1" dirty="0">
                <a:ea typeface="+mn-ea"/>
              </a:rPr>
              <a:t>We</a:t>
            </a:r>
            <a:r>
              <a:rPr lang="en-US" altLang="en-US" sz="2400" b="1" dirty="0">
                <a:latin typeface="Arial" panose="020B0604020202020204" pitchFamily="34" charset="0"/>
                <a:ea typeface="+mn-ea"/>
              </a:rPr>
              <a:t>’</a:t>
            </a:r>
            <a:r>
              <a:rPr lang="en-US" altLang="ja-JP" sz="2400" b="1" dirty="0">
                <a:ea typeface="+mn-ea"/>
              </a:rPr>
              <a:t>ll get through this together.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sz="2400" b="1" dirty="0">
                <a:ea typeface="+mn-ea"/>
              </a:rPr>
              <a:t>		(crisis communication)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altLang="en-US" sz="2400" b="1" dirty="0">
              <a:ea typeface="+mn-ea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b="1" dirty="0">
                <a:effectLst/>
              </a:rPr>
              <a:t>Let’s sit down and figure this out together.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n-US" altLang="en-US" sz="2400" b="1" dirty="0">
                <a:effectLst/>
                <a:ea typeface="+mn-ea"/>
              </a:rPr>
              <a:t>	(s</a:t>
            </a:r>
            <a:r>
              <a:rPr lang="en-US" sz="2400" b="1" dirty="0">
                <a:effectLst/>
              </a:rPr>
              <a:t>takeholder consultation – “the sweet spot”)</a:t>
            </a:r>
            <a:endParaRPr lang="en-US" altLang="en-US" sz="2400" b="1" dirty="0">
              <a:ea typeface="+mn-ea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altLang="en-US" sz="2400" b="1" dirty="0">
              <a:ea typeface="+mn-ea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altLang="en-US" sz="2400" b="1" dirty="0">
              <a:ea typeface="+mn-ea"/>
            </a:endParaRPr>
          </a:p>
        </p:txBody>
      </p:sp>
      <p:sp>
        <p:nvSpPr>
          <p:cNvPr id="31748" name="Slide Number Placeholder 2">
            <a:extLst>
              <a:ext uri="{FF2B5EF4-FFF2-40B4-BE49-F238E27FC236}">
                <a16:creationId xmlns:a16="http://schemas.microsoft.com/office/drawing/2014/main" xmlns="" id="{25567FA6-9B93-BE49-8F5C-0B242DDC9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AE8D4C3C-0562-4347-8EA5-D8B19002D233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23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31749" name="Footer Placeholder 4">
            <a:extLst>
              <a:ext uri="{FF2B5EF4-FFF2-40B4-BE49-F238E27FC236}">
                <a16:creationId xmlns:a16="http://schemas.microsoft.com/office/drawing/2014/main" xmlns="" id="{AFA8310D-2683-A84E-8599-398B70D9A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941265116"/>
      </p:ext>
    </p:extLst>
  </p:cSld>
  <p:clrMapOvr>
    <a:masterClrMapping/>
  </p:clrMapOvr>
</p:sld>
</file>

<file path=ppt/theme/theme1.xml><?xml version="1.0" encoding="utf-8"?>
<a:theme xmlns:a="http://schemas.openxmlformats.org/drawingml/2006/main" name="Blue Diagonal">
  <a:themeElements>
    <a:clrScheme name="Blue Diagonal 1">
      <a:dk1>
        <a:srgbClr val="000000"/>
      </a:dk1>
      <a:lt1>
        <a:srgbClr val="FFFFFF"/>
      </a:lt1>
      <a:dk2>
        <a:srgbClr val="0066FF"/>
      </a:dk2>
      <a:lt2>
        <a:srgbClr val="FFFF00"/>
      </a:lt2>
      <a:accent1>
        <a:srgbClr val="00CCCC"/>
      </a:accent1>
      <a:accent2>
        <a:srgbClr val="FF33CC"/>
      </a:accent2>
      <a:accent3>
        <a:srgbClr val="AAB8FF"/>
      </a:accent3>
      <a:accent4>
        <a:srgbClr val="DADADA"/>
      </a:accent4>
      <a:accent5>
        <a:srgbClr val="AAE2E2"/>
      </a:accent5>
      <a:accent6>
        <a:srgbClr val="E72DB9"/>
      </a:accent6>
      <a:hlink>
        <a:srgbClr val="FF4568"/>
      </a:hlink>
      <a:folHlink>
        <a:srgbClr val="CCECFF"/>
      </a:folHlink>
    </a:clrScheme>
    <a:fontScheme name="Blue Diagonal">
      <a:majorFont>
        <a:latin typeface="Times New Roman"/>
        <a:ea typeface="ＭＳ Ｐゴシック"/>
        <a:cs typeface=""/>
      </a:majorFont>
      <a:minorFont>
        <a:latin typeface="Times New Roman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 New Roman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 New Roman" charset="0"/>
            <a:ea typeface="ＭＳ Ｐゴシック" charset="0"/>
          </a:defRPr>
        </a:defPPr>
      </a:lstStyle>
    </a:lnDef>
  </a:objectDefaults>
  <a:extraClrSchemeLst>
    <a:extraClrScheme>
      <a:clrScheme name="Blue Diagonal 1">
        <a:dk1>
          <a:srgbClr val="000000"/>
        </a:dk1>
        <a:lt1>
          <a:srgbClr val="FFFFFF"/>
        </a:lt1>
        <a:dk2>
          <a:srgbClr val="0066FF"/>
        </a:dk2>
        <a:lt2>
          <a:srgbClr val="FFFF00"/>
        </a:lt2>
        <a:accent1>
          <a:srgbClr val="00CCCC"/>
        </a:accent1>
        <a:accent2>
          <a:srgbClr val="FF33CC"/>
        </a:accent2>
        <a:accent3>
          <a:srgbClr val="AAB8FF"/>
        </a:accent3>
        <a:accent4>
          <a:srgbClr val="DADADA"/>
        </a:accent4>
        <a:accent5>
          <a:srgbClr val="AAE2E2"/>
        </a:accent5>
        <a:accent6>
          <a:srgbClr val="E72DB9"/>
        </a:accent6>
        <a:hlink>
          <a:srgbClr val="FF4568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Diagonal 2">
        <a:dk1>
          <a:srgbClr val="000000"/>
        </a:dk1>
        <a:lt1>
          <a:srgbClr val="9999FF"/>
        </a:lt1>
        <a:dk2>
          <a:srgbClr val="6600FF"/>
        </a:dk2>
        <a:lt2>
          <a:srgbClr val="FFFFFF"/>
        </a:lt2>
        <a:accent1>
          <a:srgbClr val="CCCCFF"/>
        </a:accent1>
        <a:accent2>
          <a:srgbClr val="FF99FF"/>
        </a:accent2>
        <a:accent3>
          <a:srgbClr val="CACAFF"/>
        </a:accent3>
        <a:accent4>
          <a:srgbClr val="000000"/>
        </a:accent4>
        <a:accent5>
          <a:srgbClr val="E2E2FF"/>
        </a:accent5>
        <a:accent6>
          <a:srgbClr val="E78AE7"/>
        </a:accent6>
        <a:hlink>
          <a:srgbClr val="00CC66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Diagonal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DDDDDD"/>
        </a:accent1>
        <a:accent2>
          <a:srgbClr val="B2B2B2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A1A1A1"/>
        </a:accent6>
        <a:hlink>
          <a:srgbClr val="4D4D4D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Diagonal 4">
        <a:dk1>
          <a:srgbClr val="000000"/>
        </a:dk1>
        <a:lt1>
          <a:srgbClr val="FFFFFF"/>
        </a:lt1>
        <a:dk2>
          <a:srgbClr val="990066"/>
        </a:dk2>
        <a:lt2>
          <a:srgbClr val="FFFF00"/>
        </a:lt2>
        <a:accent1>
          <a:srgbClr val="996633"/>
        </a:accent1>
        <a:accent2>
          <a:srgbClr val="CC6600"/>
        </a:accent2>
        <a:accent3>
          <a:srgbClr val="CAAAB8"/>
        </a:accent3>
        <a:accent4>
          <a:srgbClr val="DADADA"/>
        </a:accent4>
        <a:accent5>
          <a:srgbClr val="CAB8AD"/>
        </a:accent5>
        <a:accent6>
          <a:srgbClr val="B95C00"/>
        </a:accent6>
        <a:hlink>
          <a:srgbClr val="999933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572</Words>
  <Application>Microsoft Office PowerPoint</Application>
  <PresentationFormat>Custom</PresentationFormat>
  <Paragraphs>262</Paragraphs>
  <Slides>23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Blue Diagonal</vt:lpstr>
      <vt:lpstr> Risk = Hazard + Outrage:  Three Paradigms of (Radiation) Risk Communication  </vt:lpstr>
      <vt:lpstr>Risk: a traditional definition</vt:lpstr>
      <vt:lpstr>A new definition of risk:</vt:lpstr>
      <vt:lpstr>A new definition of risk:</vt:lpstr>
      <vt:lpstr>A new definition of risk:</vt:lpstr>
      <vt:lpstr>A new definition of risk:</vt:lpstr>
      <vt:lpstr>A new definition of risk:</vt:lpstr>
      <vt:lpstr>PowerPoint Presentation</vt:lpstr>
      <vt:lpstr>.</vt:lpstr>
      <vt:lpstr>ower right hand circle, arrow</vt:lpstr>
      <vt:lpstr> Radiation Precaution Advocacy (when hazard exceeds outrage) </vt:lpstr>
      <vt:lpstr>.</vt:lpstr>
      <vt:lpstr>.</vt:lpstr>
      <vt:lpstr> Radiation Outrage Management (when outrage exceeds hazard) </vt:lpstr>
      <vt:lpstr> Twelve Principal Outrage Components (continued on next slide)  </vt:lpstr>
      <vt:lpstr> Twelve Principal Outrage Components (continued from previous slide)  </vt:lpstr>
      <vt:lpstr>.</vt:lpstr>
      <vt:lpstr>.</vt:lpstr>
      <vt:lpstr> Radiation Crisis Communication (when hazard and outrage are both high) </vt:lpstr>
      <vt:lpstr>.</vt:lpstr>
      <vt:lpstr>.</vt:lpstr>
      <vt:lpstr> Radiation Stakeholder Consultation (“the sweet spot”) (when hazard and outrage are both intermediate) </vt:lpstr>
      <vt:lpstr>Four Risk Communication Paradigms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Jody Lanard</dc:creator>
  <cp:lastModifiedBy>Peter</cp:lastModifiedBy>
  <cp:revision>24</cp:revision>
  <dcterms:created xsi:type="dcterms:W3CDTF">2021-10-25T21:54:33Z</dcterms:created>
  <dcterms:modified xsi:type="dcterms:W3CDTF">2021-12-09T20:43:29Z</dcterms:modified>
</cp:coreProperties>
</file>